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8.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1" r:id="rId22"/>
    <p:sldMasterId id="2147483703" r:id="rId23"/>
    <p:sldMasterId id="2147483705" r:id="rId24"/>
    <p:sldMasterId id="2147483707" r:id="rId25"/>
    <p:sldMasterId id="2147483709" r:id="rId26"/>
    <p:sldMasterId id="2147483711" r:id="rId27"/>
  </p:sldMasterIdLst>
  <p:notesMasterIdLst>
    <p:notesMasterId r:id="rId78"/>
  </p:notesMasterIdLst>
  <p:sldIdLst>
    <p:sldId id="272" r:id="rId28"/>
    <p:sldId id="257"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91" r:id="rId44"/>
    <p:sldId id="288" r:id="rId45"/>
    <p:sldId id="289" r:id="rId46"/>
    <p:sldId id="290" r:id="rId47"/>
    <p:sldId id="320" r:id="rId48"/>
    <p:sldId id="311" r:id="rId49"/>
    <p:sldId id="312" r:id="rId50"/>
    <p:sldId id="313" r:id="rId51"/>
    <p:sldId id="314" r:id="rId52"/>
    <p:sldId id="315" r:id="rId53"/>
    <p:sldId id="316" r:id="rId54"/>
    <p:sldId id="317" r:id="rId55"/>
    <p:sldId id="318" r:id="rId56"/>
    <p:sldId id="292" r:id="rId57"/>
    <p:sldId id="319"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27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4" autoAdjust="0"/>
  </p:normalViewPr>
  <p:slideViewPr>
    <p:cSldViewPr>
      <p:cViewPr varScale="1">
        <p:scale>
          <a:sx n="91" d="100"/>
          <a:sy n="91" d="100"/>
        </p:scale>
        <p:origin x="-822" y="-114"/>
      </p:cViewPr>
      <p:guideLst>
        <p:guide orient="horz" pos="2160"/>
        <p:guide pos="2880"/>
      </p:guideLst>
    </p:cSldViewPr>
  </p:slideViewPr>
  <p:outlineViewPr>
    <p:cViewPr>
      <p:scale>
        <a:sx n="33" d="100"/>
        <a:sy n="33" d="100"/>
      </p:scale>
      <p:origin x="48" y="95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AC263-6985-40B9-B2C0-A834B3D68AEB}" type="datetimeFigureOut">
              <a:rPr lang="en-US" smtClean="0"/>
              <a:pPr/>
              <a:t>5/4/2016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B0475-F7BD-4921-85FF-4BCC54D60CC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4"/>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C8BCDB-E447-4C93-BB42-117F355324A4}" type="datetime1">
              <a:rPr lang="en-US" smtClean="0"/>
              <a:pPr/>
              <a:t>5/4/2016</a:t>
            </a:fld>
            <a:endParaRPr lang="en-GB" dirty="0"/>
          </a:p>
        </p:txBody>
      </p:sp>
      <p:sp>
        <p:nvSpPr>
          <p:cNvPr id="5" name="Footer Placeholder 4"/>
          <p:cNvSpPr>
            <a:spLocks noGrp="1"/>
          </p:cNvSpPr>
          <p:nvPr>
            <p:ph type="ftr" sz="quarter" idx="11"/>
          </p:nvPr>
        </p:nvSpPr>
        <p:spPr/>
        <p:txBody>
          <a:bodyPr/>
          <a:lstStyle/>
          <a:p>
            <a:r>
              <a:rPr lang="en-GB" dirty="0" smtClean="0"/>
              <a:t>www.Harmanscosts.com</a:t>
            </a:r>
            <a:endParaRPr lang="en-GB" dirty="0"/>
          </a:p>
        </p:txBody>
      </p:sp>
      <p:sp>
        <p:nvSpPr>
          <p:cNvPr id="6" name="Slide Number Placeholder 5"/>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02A3C-DD35-4C17-A466-72EA3786B294}" type="datetime1">
              <a:rPr lang="en-US" smtClean="0"/>
              <a:pPr/>
              <a:t>5/4/2016</a:t>
            </a:fld>
            <a:endParaRPr lang="en-GB" dirty="0"/>
          </a:p>
        </p:txBody>
      </p:sp>
      <p:sp>
        <p:nvSpPr>
          <p:cNvPr id="5" name="Footer Placeholder 4"/>
          <p:cNvSpPr>
            <a:spLocks noGrp="1"/>
          </p:cNvSpPr>
          <p:nvPr>
            <p:ph type="ftr" sz="quarter" idx="11"/>
          </p:nvPr>
        </p:nvSpPr>
        <p:spPr/>
        <p:txBody>
          <a:bodyPr/>
          <a:lstStyle/>
          <a:p>
            <a:r>
              <a:rPr lang="en-GB" dirty="0" smtClean="0"/>
              <a:t>www.Harmanscosts.com</a:t>
            </a:r>
            <a:endParaRPr lang="en-GB" dirty="0"/>
          </a:p>
        </p:txBody>
      </p:sp>
      <p:sp>
        <p:nvSpPr>
          <p:cNvPr id="6" name="Slide Number Placeholder 5"/>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DFED3-E195-420B-A1F4-7A35C37FA3D5}" type="datetime1">
              <a:rPr lang="en-US" smtClean="0"/>
              <a:pPr/>
              <a:t>5/4/2016</a:t>
            </a:fld>
            <a:endParaRPr lang="en-GB" dirty="0"/>
          </a:p>
        </p:txBody>
      </p:sp>
      <p:sp>
        <p:nvSpPr>
          <p:cNvPr id="5" name="Footer Placeholder 4"/>
          <p:cNvSpPr>
            <a:spLocks noGrp="1"/>
          </p:cNvSpPr>
          <p:nvPr>
            <p:ph type="ftr" sz="quarter" idx="11"/>
          </p:nvPr>
        </p:nvSpPr>
        <p:spPr/>
        <p:txBody>
          <a:bodyPr/>
          <a:lstStyle/>
          <a:p>
            <a:r>
              <a:rPr lang="en-GB" dirty="0" smtClean="0"/>
              <a:t>www.Harmanscosts.com</a:t>
            </a:r>
            <a:endParaRPr lang="en-GB" dirty="0"/>
          </a:p>
        </p:txBody>
      </p:sp>
      <p:sp>
        <p:nvSpPr>
          <p:cNvPr id="6" name="Slide Number Placeholder 5"/>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562F4-D838-4931-A8B3-E28F03114BA2}" type="datetime1">
              <a:rPr lang="en-US" smtClean="0"/>
              <a:pPr/>
              <a:t>5/4/2016</a:t>
            </a:fld>
            <a:endParaRPr lang="en-GB" dirty="0"/>
          </a:p>
        </p:txBody>
      </p:sp>
      <p:sp>
        <p:nvSpPr>
          <p:cNvPr id="5" name="Footer Placeholder 4"/>
          <p:cNvSpPr>
            <a:spLocks noGrp="1"/>
          </p:cNvSpPr>
          <p:nvPr>
            <p:ph type="ftr" sz="quarter" idx="11"/>
          </p:nvPr>
        </p:nvSpPr>
        <p:spPr/>
        <p:txBody>
          <a:bodyPr/>
          <a:lstStyle/>
          <a:p>
            <a:r>
              <a:rPr lang="en-GB" dirty="0" smtClean="0"/>
              <a:t>www.Harmanscosts.com</a:t>
            </a:r>
            <a:endParaRPr lang="en-GB" dirty="0"/>
          </a:p>
        </p:txBody>
      </p:sp>
      <p:sp>
        <p:nvSpPr>
          <p:cNvPr id="6" name="Slide Number Placeholder 5"/>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80176-0B50-4AE8-BADA-5E60EF9B1720}" type="datetime1">
              <a:rPr lang="en-US" smtClean="0"/>
              <a:pPr/>
              <a:t>5/4/2016</a:t>
            </a:fld>
            <a:endParaRPr lang="en-GB" dirty="0"/>
          </a:p>
        </p:txBody>
      </p:sp>
      <p:sp>
        <p:nvSpPr>
          <p:cNvPr id="5" name="Footer Placeholder 4"/>
          <p:cNvSpPr>
            <a:spLocks noGrp="1"/>
          </p:cNvSpPr>
          <p:nvPr>
            <p:ph type="ftr" sz="quarter" idx="11"/>
          </p:nvPr>
        </p:nvSpPr>
        <p:spPr/>
        <p:txBody>
          <a:bodyPr/>
          <a:lstStyle/>
          <a:p>
            <a:r>
              <a:rPr lang="en-GB" dirty="0" smtClean="0"/>
              <a:t>www.Harmanscosts.com</a:t>
            </a:r>
            <a:endParaRPr lang="en-GB" dirty="0"/>
          </a:p>
        </p:txBody>
      </p:sp>
      <p:sp>
        <p:nvSpPr>
          <p:cNvPr id="6" name="Slide Number Placeholder 5"/>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8E830A-7728-4432-971F-411338EA5238}" type="datetime1">
              <a:rPr lang="en-US" smtClean="0"/>
              <a:pPr/>
              <a:t>5/4/2016</a:t>
            </a:fld>
            <a:endParaRPr lang="en-GB" dirty="0"/>
          </a:p>
        </p:txBody>
      </p:sp>
      <p:sp>
        <p:nvSpPr>
          <p:cNvPr id="6" name="Footer Placeholder 5"/>
          <p:cNvSpPr>
            <a:spLocks noGrp="1"/>
          </p:cNvSpPr>
          <p:nvPr>
            <p:ph type="ftr" sz="quarter" idx="11"/>
          </p:nvPr>
        </p:nvSpPr>
        <p:spPr/>
        <p:txBody>
          <a:bodyPr/>
          <a:lstStyle/>
          <a:p>
            <a:r>
              <a:rPr lang="en-GB" dirty="0" smtClean="0"/>
              <a:t>www.Harmanscosts.com</a:t>
            </a:r>
            <a:endParaRPr lang="en-GB" dirty="0"/>
          </a:p>
        </p:txBody>
      </p:sp>
      <p:sp>
        <p:nvSpPr>
          <p:cNvPr id="7" name="Slide Number Placeholder 6"/>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3F13E0-4D06-4D23-B8DC-00A070BDC2E9}" type="datetime1">
              <a:rPr lang="en-US" smtClean="0"/>
              <a:pPr/>
              <a:t>5/4/2016</a:t>
            </a:fld>
            <a:endParaRPr lang="en-GB" dirty="0"/>
          </a:p>
        </p:txBody>
      </p:sp>
      <p:sp>
        <p:nvSpPr>
          <p:cNvPr id="8" name="Footer Placeholder 7"/>
          <p:cNvSpPr>
            <a:spLocks noGrp="1"/>
          </p:cNvSpPr>
          <p:nvPr>
            <p:ph type="ftr" sz="quarter" idx="11"/>
          </p:nvPr>
        </p:nvSpPr>
        <p:spPr/>
        <p:txBody>
          <a:bodyPr/>
          <a:lstStyle/>
          <a:p>
            <a:r>
              <a:rPr lang="en-GB" dirty="0" smtClean="0"/>
              <a:t>www.Harmanscosts.com</a:t>
            </a:r>
            <a:endParaRPr lang="en-GB" dirty="0"/>
          </a:p>
        </p:txBody>
      </p:sp>
      <p:sp>
        <p:nvSpPr>
          <p:cNvPr id="9" name="Slide Number Placeholder 8"/>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D57CD3-CA31-40BA-B40F-57698CD75EAE}" type="datetime1">
              <a:rPr lang="en-US" smtClean="0"/>
              <a:pPr/>
              <a:t>5/4/2016</a:t>
            </a:fld>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
        <p:nvSpPr>
          <p:cNvPr id="5" name="Slide Number Placeholder 4"/>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0786-0125-4FF2-BA65-453B3E6E0F01}" type="datetime1">
              <a:rPr lang="en-US" smtClean="0"/>
              <a:pPr/>
              <a:t>5/4/2016</a:t>
            </a:fld>
            <a:endParaRPr lang="en-GB" dirty="0"/>
          </a:p>
        </p:txBody>
      </p:sp>
      <p:sp>
        <p:nvSpPr>
          <p:cNvPr id="3" name="Footer Placeholder 2"/>
          <p:cNvSpPr>
            <a:spLocks noGrp="1"/>
          </p:cNvSpPr>
          <p:nvPr>
            <p:ph type="ftr" sz="quarter" idx="11"/>
          </p:nvPr>
        </p:nvSpPr>
        <p:spPr/>
        <p:txBody>
          <a:bodyPr/>
          <a:lstStyle/>
          <a:p>
            <a:r>
              <a:rPr lang="en-GB" dirty="0" smtClean="0"/>
              <a:t>www.Harmanscosts.com</a:t>
            </a:r>
            <a:endParaRPr lang="en-GB" dirty="0"/>
          </a:p>
        </p:txBody>
      </p:sp>
      <p:sp>
        <p:nvSpPr>
          <p:cNvPr id="4" name="Slide Number Placeholder 3"/>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1897C-8C17-495C-A65C-F2953645DC95}" type="datetime1">
              <a:rPr lang="en-US" smtClean="0"/>
              <a:pPr/>
              <a:t>5/4/2016</a:t>
            </a:fld>
            <a:endParaRPr lang="en-GB" dirty="0"/>
          </a:p>
        </p:txBody>
      </p:sp>
      <p:sp>
        <p:nvSpPr>
          <p:cNvPr id="6" name="Footer Placeholder 5"/>
          <p:cNvSpPr>
            <a:spLocks noGrp="1"/>
          </p:cNvSpPr>
          <p:nvPr>
            <p:ph type="ftr" sz="quarter" idx="11"/>
          </p:nvPr>
        </p:nvSpPr>
        <p:spPr/>
        <p:txBody>
          <a:bodyPr/>
          <a:lstStyle/>
          <a:p>
            <a:r>
              <a:rPr lang="en-GB" dirty="0" smtClean="0"/>
              <a:t>www.Harmanscosts.com</a:t>
            </a:r>
            <a:endParaRPr lang="en-GB" dirty="0"/>
          </a:p>
        </p:txBody>
      </p:sp>
      <p:sp>
        <p:nvSpPr>
          <p:cNvPr id="7" name="Slide Number Placeholder 6"/>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6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97ECD-2528-45BD-A831-CCE17F8B30C7}" type="datetime1">
              <a:rPr lang="en-US" smtClean="0"/>
              <a:pPr/>
              <a:t>5/4/2016</a:t>
            </a:fld>
            <a:endParaRPr lang="en-GB" dirty="0"/>
          </a:p>
        </p:txBody>
      </p:sp>
      <p:sp>
        <p:nvSpPr>
          <p:cNvPr id="6" name="Footer Placeholder 5"/>
          <p:cNvSpPr>
            <a:spLocks noGrp="1"/>
          </p:cNvSpPr>
          <p:nvPr>
            <p:ph type="ftr" sz="quarter" idx="11"/>
          </p:nvPr>
        </p:nvSpPr>
        <p:spPr/>
        <p:txBody>
          <a:bodyPr/>
          <a:lstStyle/>
          <a:p>
            <a:r>
              <a:rPr lang="en-GB" dirty="0" smtClean="0"/>
              <a:t>www.Harmanscosts.com</a:t>
            </a:r>
            <a:endParaRPr lang="en-GB" dirty="0"/>
          </a:p>
        </p:txBody>
      </p:sp>
      <p:sp>
        <p:nvSpPr>
          <p:cNvPr id="7" name="Slide Number Placeholder 6"/>
          <p:cNvSpPr>
            <a:spLocks noGrp="1"/>
          </p:cNvSpPr>
          <p:nvPr>
            <p:ph type="sldNum" sz="quarter" idx="12"/>
          </p:nvPr>
        </p:nvSpPr>
        <p:spPr/>
        <p:txBody>
          <a:bodyPr/>
          <a:lstStyle/>
          <a:p>
            <a:fld id="{F899E38B-83C7-46F6-AB41-92725BDEE08C}" type="slidenum">
              <a:rPr lang="en-GB" smtClean="0"/>
              <a:pPr/>
              <a:t>‹#›</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55753-27AC-4EDB-985A-D32A3CDBC0A8}" type="datetime1">
              <a:rPr lang="en-US" smtClean="0"/>
              <a:pPr/>
              <a:t>5/4/2016</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www.Harmanscosts.com</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9E38B-83C7-46F6-AB41-92725BDEE08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4" cstate="print">
            <a:extLst/>
          </a:blip>
          <a:stretch>
            <a:fillRect/>
          </a:stretch>
        </p:blipFill>
        <p:spPr>
          <a:xfrm>
            <a:off x="6588224" y="5925308"/>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3" cstate="print">
            <a:extLst/>
          </a:blip>
          <a:stretch>
            <a:fillRect/>
          </a:stretch>
        </p:blipFill>
        <p:spPr>
          <a:xfrm>
            <a:off x="6588224" y="5925306"/>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02" r:id="rId1"/>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3" cstate="print">
            <a:extLst/>
          </a:blip>
          <a:stretch>
            <a:fillRect/>
          </a:stretch>
        </p:blipFill>
        <p:spPr>
          <a:xfrm>
            <a:off x="6588224" y="5925305"/>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3" cstate="print">
            <a:extLst/>
          </a:blip>
          <a:stretch>
            <a:fillRect/>
          </a:stretch>
        </p:blipFill>
        <p:spPr>
          <a:xfrm>
            <a:off x="6588224" y="5925302"/>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3" cstate="print">
            <a:extLst/>
          </a:blip>
          <a:stretch>
            <a:fillRect/>
          </a:stretch>
        </p:blipFill>
        <p:spPr>
          <a:xfrm>
            <a:off x="6588224" y="5925298"/>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08" r:id="rId1"/>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3" cstate="print">
            <a:extLst/>
          </a:blip>
          <a:stretch>
            <a:fillRect/>
          </a:stretch>
        </p:blipFill>
        <p:spPr>
          <a:xfrm>
            <a:off x="6588224" y="5925293"/>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6770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SI Logo.png"/>
          <p:cNvPicPr/>
          <p:nvPr userDrawn="1"/>
        </p:nvPicPr>
        <p:blipFill>
          <a:blip r:embed="rId3" cstate="print">
            <a:extLst/>
          </a:blip>
          <a:stretch>
            <a:fillRect/>
          </a:stretch>
        </p:blipFill>
        <p:spPr>
          <a:xfrm>
            <a:off x="6588224" y="5925286"/>
            <a:ext cx="2163122" cy="57683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5B8E-5CAB-4241-A258-D0816F20CBC2}" type="datetimeFigureOut">
              <a:rPr lang="en-GB" smtClean="0">
                <a:solidFill>
                  <a:prstClr val="black">
                    <a:tint val="75000"/>
                  </a:prstClr>
                </a:solidFill>
              </a:rPr>
              <a:pPr/>
              <a:t>04/05/16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05EA-C315-40ED-865E-DE40F06F0CC9}"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armanscost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19.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0.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1.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2.xml"/><Relationship Id="rId1" Type="http://schemas.openxmlformats.org/officeDocument/2006/relationships/vmlDrawing" Target="../drawings/vmlDrawing5.v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23.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4.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5.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511288"/>
          </a:xfrm>
        </p:spPr>
        <p:txBody>
          <a:bodyPr/>
          <a:lstStyle/>
          <a:p>
            <a:endParaRPr lang="en-GB" dirty="0"/>
          </a:p>
        </p:txBody>
      </p:sp>
      <p:sp>
        <p:nvSpPr>
          <p:cNvPr id="3" name="Content Placeholder 2"/>
          <p:cNvSpPr>
            <a:spLocks noGrp="1"/>
          </p:cNvSpPr>
          <p:nvPr>
            <p:ph idx="1"/>
          </p:nvPr>
        </p:nvSpPr>
        <p:spPr>
          <a:xfrm>
            <a:off x="457200" y="1857380"/>
            <a:ext cx="8229600" cy="4268799"/>
          </a:xfrm>
        </p:spPr>
        <p:txBody>
          <a:bodyPr/>
          <a:lstStyle/>
          <a:p>
            <a:pPr algn="ctr">
              <a:buNone/>
            </a:pPr>
            <a:endParaRPr lang="en-GB" dirty="0" smtClean="0"/>
          </a:p>
          <a:p>
            <a:pPr algn="ctr">
              <a:buNone/>
            </a:pPr>
            <a:endParaRPr lang="en-GB" dirty="0" smtClean="0"/>
          </a:p>
          <a:p>
            <a:pPr algn="ctr">
              <a:buNone/>
            </a:pPr>
            <a:r>
              <a:rPr lang="en-GB" dirty="0" smtClean="0"/>
              <a:t>VARYING A COSTS BUDGET</a:t>
            </a:r>
          </a:p>
          <a:p>
            <a:pPr algn="ctr">
              <a:buNone/>
            </a:pPr>
            <a:endParaRPr lang="en-GB" dirty="0" smtClean="0"/>
          </a:p>
          <a:p>
            <a:pPr algn="ctr">
              <a:buNone/>
            </a:pPr>
            <a:r>
              <a:rPr lang="en-GB" dirty="0" smtClean="0"/>
              <a:t>Sara Gould</a:t>
            </a:r>
            <a:endParaRPr lang="en-GB" dirty="0" smtClean="0"/>
          </a:p>
        </p:txBody>
      </p:sp>
      <p:pic>
        <p:nvPicPr>
          <p:cNvPr id="1026" name="Picture 2"/>
          <p:cNvPicPr>
            <a:picLocks noChangeAspect="1" noChangeArrowheads="1"/>
          </p:cNvPicPr>
          <p:nvPr/>
        </p:nvPicPr>
        <p:blipFill>
          <a:blip r:embed="rId2" cstate="print"/>
          <a:stretch>
            <a:fillRect/>
          </a:stretch>
        </p:blipFill>
        <p:spPr bwMode="auto">
          <a:xfrm>
            <a:off x="2195736" y="260648"/>
            <a:ext cx="4357717" cy="1500199"/>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they refuse?</a:t>
            </a:r>
            <a:endParaRPr lang="en-GB" dirty="0"/>
          </a:p>
        </p:txBody>
      </p:sp>
      <p:sp>
        <p:nvSpPr>
          <p:cNvPr id="3" name="Content Placeholder 2"/>
          <p:cNvSpPr>
            <a:spLocks noGrp="1"/>
          </p:cNvSpPr>
          <p:nvPr>
            <p:ph idx="1"/>
          </p:nvPr>
        </p:nvSpPr>
        <p:spPr/>
        <p:txBody>
          <a:bodyPr/>
          <a:lstStyle/>
          <a:p>
            <a:r>
              <a:rPr lang="en-GB" dirty="0" smtClean="0"/>
              <a:t>Submit your budget to the court with</a:t>
            </a:r>
          </a:p>
          <a:p>
            <a:pPr>
              <a:buNone/>
            </a:pPr>
            <a:endParaRPr lang="en-GB" dirty="0" smtClean="0"/>
          </a:p>
          <a:p>
            <a:pPr>
              <a:buNone/>
            </a:pPr>
            <a:r>
              <a:rPr lang="en-GB" dirty="0" smtClean="0"/>
              <a:t>	</a:t>
            </a:r>
            <a:r>
              <a:rPr lang="en-GB" dirty="0" smtClean="0"/>
              <a:t>a) a note of the changes made and the reasons for those changes</a:t>
            </a:r>
          </a:p>
          <a:p>
            <a:pPr>
              <a:buNone/>
            </a:pPr>
            <a:r>
              <a:rPr lang="en-GB" dirty="0" smtClean="0"/>
              <a:t>	</a:t>
            </a:r>
            <a:endParaRPr lang="en-GB" dirty="0" smtClean="0"/>
          </a:p>
          <a:p>
            <a:pPr>
              <a:buNone/>
            </a:pPr>
            <a:r>
              <a:rPr lang="en-GB" dirty="0" smtClean="0"/>
              <a:t>	</a:t>
            </a:r>
            <a:r>
              <a:rPr lang="en-GB" dirty="0" smtClean="0"/>
              <a:t>b) the objections of any other party</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4043"/>
          </a:xfrm>
        </p:spPr>
        <p:txBody>
          <a:bodyPr>
            <a:normAutofit fontScale="90000"/>
          </a:bodyPr>
          <a:lstStyle/>
          <a:p>
            <a:endParaRPr lang="en-GB" dirty="0"/>
          </a:p>
        </p:txBody>
      </p:sp>
      <p:sp>
        <p:nvSpPr>
          <p:cNvPr id="3" name="Content Placeholder 2"/>
          <p:cNvSpPr>
            <a:spLocks noGrp="1"/>
          </p:cNvSpPr>
          <p:nvPr>
            <p:ph idx="1"/>
          </p:nvPr>
        </p:nvSpPr>
        <p:spPr/>
        <p:txBody>
          <a:bodyPr>
            <a:normAutofit/>
          </a:bodyPr>
          <a:lstStyle/>
          <a:p>
            <a:pPr algn="ctr">
              <a:buNone/>
            </a:pPr>
            <a:endParaRPr lang="en-GB" sz="4800" dirty="0" smtClean="0"/>
          </a:p>
          <a:p>
            <a:pPr algn="ctr">
              <a:buNone/>
            </a:pPr>
            <a:r>
              <a:rPr lang="en-GB" sz="4800" dirty="0" smtClean="0"/>
              <a:t>If your new budget is approved don’t forget to re-file it!</a:t>
            </a:r>
            <a:endParaRPr lang="en-GB" sz="4800"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if permission is refused or my application isn’t heard?</a:t>
            </a:r>
            <a:endParaRPr lang="en-GB" dirty="0"/>
          </a:p>
        </p:txBody>
      </p:sp>
      <p:sp>
        <p:nvSpPr>
          <p:cNvPr id="3" name="Content Placeholder 2"/>
          <p:cNvSpPr>
            <a:spLocks noGrp="1"/>
          </p:cNvSpPr>
          <p:nvPr>
            <p:ph idx="1"/>
          </p:nvPr>
        </p:nvSpPr>
        <p:spPr/>
        <p:txBody>
          <a:bodyPr/>
          <a:lstStyle/>
          <a:p>
            <a:r>
              <a:rPr lang="en-GB" dirty="0" smtClean="0"/>
              <a:t>All is not lost</a:t>
            </a:r>
          </a:p>
          <a:p>
            <a:r>
              <a:rPr lang="en-GB" dirty="0" smtClean="0"/>
              <a:t>Remain conscious of your budget and cut your cloth accordingly</a:t>
            </a:r>
          </a:p>
          <a:p>
            <a:r>
              <a:rPr lang="en-GB" dirty="0" smtClean="0"/>
              <a:t>Make considered decisions as to how you use your time</a:t>
            </a:r>
          </a:p>
          <a:p>
            <a:r>
              <a:rPr lang="en-GB" dirty="0" smtClean="0"/>
              <a:t>Delegate to a lower grade of fee earner </a:t>
            </a:r>
          </a:p>
          <a:p>
            <a:r>
              <a:rPr lang="en-GB" dirty="0" smtClean="0"/>
              <a:t>Reduce your use of Counsel </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Preparing your bill</a:t>
            </a:r>
            <a:endParaRPr lang="en-GB" dirty="0"/>
          </a:p>
        </p:txBody>
      </p:sp>
      <p:sp>
        <p:nvSpPr>
          <p:cNvPr id="3" name="Content Placeholder 2"/>
          <p:cNvSpPr>
            <a:spLocks noGrp="1"/>
          </p:cNvSpPr>
          <p:nvPr>
            <p:ph idx="1"/>
          </p:nvPr>
        </p:nvSpPr>
        <p:spPr/>
        <p:txBody>
          <a:bodyPr/>
          <a:lstStyle/>
          <a:p>
            <a:r>
              <a:rPr lang="en-GB" dirty="0" smtClean="0"/>
              <a:t>Work could belong in a number of phases</a:t>
            </a:r>
          </a:p>
          <a:p>
            <a:endParaRPr lang="en-GB" dirty="0" smtClean="0"/>
          </a:p>
          <a:p>
            <a:r>
              <a:rPr lang="en-GB" dirty="0" smtClean="0"/>
              <a:t>Think about your hourly rate and whether a pre-emptive reduction could bring your costs within the budget</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4043"/>
          </a:xfrm>
        </p:spPr>
        <p:txBody>
          <a:bodyPr>
            <a:normAutofit fontScale="90000"/>
          </a:bodyPr>
          <a:lstStyle/>
          <a:p>
            <a:endParaRPr lang="en-GB" dirty="0"/>
          </a:p>
        </p:txBody>
      </p:sp>
      <p:sp>
        <p:nvSpPr>
          <p:cNvPr id="3" name="Content Placeholder 2"/>
          <p:cNvSpPr>
            <a:spLocks noGrp="1"/>
          </p:cNvSpPr>
          <p:nvPr>
            <p:ph idx="1"/>
          </p:nvPr>
        </p:nvSpPr>
        <p:spPr/>
        <p:txBody>
          <a:bodyPr>
            <a:normAutofit/>
          </a:bodyPr>
          <a:lstStyle/>
          <a:p>
            <a:pPr algn="ctr">
              <a:buNone/>
            </a:pPr>
            <a:endParaRPr lang="en-GB" sz="4000" dirty="0" smtClean="0"/>
          </a:p>
          <a:p>
            <a:pPr algn="ctr">
              <a:buNone/>
            </a:pPr>
            <a:r>
              <a:rPr lang="en-GB" sz="4000" dirty="0" smtClean="0"/>
              <a:t>Changes </a:t>
            </a:r>
            <a:r>
              <a:rPr lang="en-GB" sz="4000" dirty="0" smtClean="0"/>
              <a:t>to the CPR</a:t>
            </a:r>
            <a:br>
              <a:rPr lang="en-GB" sz="4000" dirty="0" smtClean="0"/>
            </a:br>
            <a:r>
              <a:rPr lang="en-GB" sz="4000" dirty="0" smtClean="0"/>
              <a:t>1</a:t>
            </a:r>
            <a:r>
              <a:rPr lang="en-GB" sz="4000" baseline="30000" dirty="0" smtClean="0"/>
              <a:t>st</a:t>
            </a:r>
            <a:r>
              <a:rPr lang="en-GB" sz="4000" dirty="0" smtClean="0"/>
              <a:t> April 2</a:t>
            </a:r>
            <a:r>
              <a:rPr lang="en-GB" sz="4000" dirty="0" smtClean="0"/>
              <a:t>016</a:t>
            </a:r>
            <a:endParaRPr lang="en-GB" sz="4000"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8019"/>
          </a:xfrm>
        </p:spPr>
        <p:txBody>
          <a:bodyPr>
            <a:normAutofit fontScale="90000"/>
          </a:bodyPr>
          <a:lstStyle/>
          <a:p>
            <a:endParaRPr lang="en-GB" dirty="0"/>
          </a:p>
        </p:txBody>
      </p:sp>
      <p:sp>
        <p:nvSpPr>
          <p:cNvPr id="3" name="Content Placeholder 2"/>
          <p:cNvSpPr>
            <a:spLocks noGrp="1"/>
          </p:cNvSpPr>
          <p:nvPr>
            <p:ph idx="1"/>
          </p:nvPr>
        </p:nvSpPr>
        <p:spPr/>
        <p:txBody>
          <a:bodyPr/>
          <a:lstStyle/>
          <a:p>
            <a:pPr lvl="0">
              <a:buNone/>
            </a:pPr>
            <a:r>
              <a:rPr lang="en-GB" i="1" dirty="0" smtClean="0"/>
              <a:t>1. The </a:t>
            </a:r>
            <a:r>
              <a:rPr lang="en-GB" i="1" dirty="0" smtClean="0"/>
              <a:t>costs management rules are amended to provide that only the first page of the Precedent H is to be exchanged and filed in cases where the value of the claims is under £50,000 or the costs are less than £25,000. </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4043"/>
          </a:xfrm>
        </p:spPr>
        <p:txBody>
          <a:bodyPr>
            <a:normAutofit fontScale="90000"/>
          </a:bodyPr>
          <a:lstStyle/>
          <a:p>
            <a:endParaRPr lang="en-GB" dirty="0"/>
          </a:p>
        </p:txBody>
      </p:sp>
      <p:sp>
        <p:nvSpPr>
          <p:cNvPr id="3" name="Content Placeholder 2"/>
          <p:cNvSpPr>
            <a:spLocks noGrp="1"/>
          </p:cNvSpPr>
          <p:nvPr>
            <p:ph idx="1"/>
          </p:nvPr>
        </p:nvSpPr>
        <p:spPr/>
        <p:txBody>
          <a:bodyPr/>
          <a:lstStyle/>
          <a:p>
            <a:pPr lvl="0">
              <a:buNone/>
            </a:pPr>
            <a:r>
              <a:rPr lang="en-GB" i="1" dirty="0" smtClean="0"/>
              <a:t>2. Claims </a:t>
            </a:r>
            <a:r>
              <a:rPr lang="en-GB" i="1" dirty="0" smtClean="0"/>
              <a:t>made on behalf of a child are also excluded from the regime, and in cases where the Claimant has a limited or severely impaired life expectancy (5 years or less remaining) the court will ordinarily disapply cost management. </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2035"/>
          </a:xfrm>
        </p:spPr>
        <p:txBody>
          <a:bodyPr>
            <a:normAutofit fontScale="90000"/>
          </a:bodyPr>
          <a:lstStyle/>
          <a:p>
            <a:endParaRPr lang="en-GB" dirty="0"/>
          </a:p>
        </p:txBody>
      </p:sp>
      <p:sp>
        <p:nvSpPr>
          <p:cNvPr id="3" name="Content Placeholder 2"/>
          <p:cNvSpPr>
            <a:spLocks noGrp="1"/>
          </p:cNvSpPr>
          <p:nvPr>
            <p:ph idx="1"/>
          </p:nvPr>
        </p:nvSpPr>
        <p:spPr>
          <a:xfrm>
            <a:off x="457200" y="1052737"/>
            <a:ext cx="8229600" cy="5073427"/>
          </a:xfrm>
        </p:spPr>
        <p:txBody>
          <a:bodyPr/>
          <a:lstStyle/>
          <a:p>
            <a:pPr lvl="0">
              <a:buNone/>
            </a:pPr>
            <a:r>
              <a:rPr lang="en-GB" i="1" dirty="0" smtClean="0"/>
              <a:t>3. Amendments </a:t>
            </a:r>
            <a:r>
              <a:rPr lang="en-GB" i="1" dirty="0" smtClean="0"/>
              <a:t>are also made to the point at which a costs budget must be filed - and this is the change that will impact on all of us - for lower value claims (those worth £50,000 or less) the budget must be filed with the Directions Questionnaire, and for all other claims it must be filed 21 days before the case management conference. </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4043"/>
          </a:xfrm>
        </p:spPr>
        <p:txBody>
          <a:bodyPr>
            <a:normAutofit fontScale="90000"/>
          </a:bodyPr>
          <a:lstStyle/>
          <a:p>
            <a:endParaRPr lang="en-GB" dirty="0"/>
          </a:p>
        </p:txBody>
      </p:sp>
      <p:sp>
        <p:nvSpPr>
          <p:cNvPr id="3" name="Content Placeholder 2"/>
          <p:cNvSpPr>
            <a:spLocks noGrp="1"/>
          </p:cNvSpPr>
          <p:nvPr>
            <p:ph idx="1"/>
          </p:nvPr>
        </p:nvSpPr>
        <p:spPr>
          <a:xfrm>
            <a:off x="457200" y="980729"/>
            <a:ext cx="8229600" cy="5145435"/>
          </a:xfrm>
        </p:spPr>
        <p:txBody>
          <a:bodyPr/>
          <a:lstStyle/>
          <a:p>
            <a:pPr lvl="0">
              <a:buNone/>
            </a:pPr>
            <a:r>
              <a:rPr lang="en-GB" i="1" dirty="0" smtClean="0"/>
              <a:t>4. Agreed </a:t>
            </a:r>
            <a:r>
              <a:rPr lang="en-GB" i="1" dirty="0" smtClean="0"/>
              <a:t>budget discussion reports must be filed seven days before the first hearing – These are new and must set out;</a:t>
            </a:r>
            <a:endParaRPr lang="en-GB" dirty="0" smtClean="0"/>
          </a:p>
          <a:p>
            <a:pPr lvl="0"/>
            <a:r>
              <a:rPr lang="en-GB" i="1" dirty="0" smtClean="0"/>
              <a:t>Those figures which are agreed for each phase</a:t>
            </a:r>
            <a:endParaRPr lang="en-GB" dirty="0" smtClean="0"/>
          </a:p>
          <a:p>
            <a:pPr lvl="0"/>
            <a:r>
              <a:rPr lang="en-GB" i="1" dirty="0" smtClean="0"/>
              <a:t>Those figures which are not agreed for each phase; and</a:t>
            </a:r>
            <a:endParaRPr lang="en-GB" dirty="0" smtClean="0"/>
          </a:p>
          <a:p>
            <a:pPr lvl="0"/>
            <a:r>
              <a:rPr lang="en-GB" i="1" dirty="0" smtClean="0"/>
              <a:t>A brief summary of the grounds of dispute</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4043"/>
          </a:xfrm>
        </p:spPr>
        <p:txBody>
          <a:bodyPr>
            <a:normAutofit fontScale="90000"/>
          </a:bodyPr>
          <a:lstStyle/>
          <a:p>
            <a:endParaRPr lang="en-GB" dirty="0"/>
          </a:p>
        </p:txBody>
      </p:sp>
      <p:sp>
        <p:nvSpPr>
          <p:cNvPr id="3" name="Content Placeholder 2"/>
          <p:cNvSpPr>
            <a:spLocks noGrp="1"/>
          </p:cNvSpPr>
          <p:nvPr>
            <p:ph idx="1"/>
          </p:nvPr>
        </p:nvSpPr>
        <p:spPr>
          <a:xfrm>
            <a:off x="457200" y="1052737"/>
            <a:ext cx="8229600" cy="5073427"/>
          </a:xfrm>
        </p:spPr>
        <p:txBody>
          <a:bodyPr/>
          <a:lstStyle/>
          <a:p>
            <a:pPr lvl="0">
              <a:buNone/>
            </a:pPr>
            <a:r>
              <a:rPr lang="en-GB" i="1" dirty="0" smtClean="0"/>
              <a:t>5. Amendments </a:t>
            </a:r>
            <a:r>
              <a:rPr lang="en-GB" i="1" dirty="0" smtClean="0"/>
              <a:t>are also made to provide that where there is a CMO in place, the bill must distinguish between the costs claimed for each phase of the last approved or agreed budget, and within each such part the bill must distinguish between the costs shown as incurred and estimated in the last agreed or approved budget.</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3600" b="1" dirty="0"/>
          </a:p>
        </p:txBody>
      </p:sp>
      <p:pic>
        <p:nvPicPr>
          <p:cNvPr id="5" name="Picture 4" descr="harman_sig.jpg">
            <a:hlinkClick r:id="rId2"/>
          </p:cNvPr>
          <p:cNvPicPr/>
          <p:nvPr/>
        </p:nvPicPr>
        <p:blipFill>
          <a:blip r:embed="rId3" cstate="print"/>
          <a:srcRect/>
          <a:stretch>
            <a:fillRect/>
          </a:stretch>
        </p:blipFill>
        <p:spPr bwMode="auto">
          <a:xfrm>
            <a:off x="4000496" y="428604"/>
            <a:ext cx="1143008" cy="85725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GB" dirty="0" smtClean="0"/>
              <a:t>www.Harmanscosts.com</a:t>
            </a:r>
            <a:endParaRPr lang="en-GB" dirty="0"/>
          </a:p>
        </p:txBody>
      </p:sp>
      <p:sp>
        <p:nvSpPr>
          <p:cNvPr id="7" name="Content Placeholder 6"/>
          <p:cNvSpPr>
            <a:spLocks noGrp="1"/>
          </p:cNvSpPr>
          <p:nvPr>
            <p:ph idx="1"/>
          </p:nvPr>
        </p:nvSpPr>
        <p:spPr/>
        <p:txBody>
          <a:bodyPr/>
          <a:lstStyle/>
          <a:p>
            <a:pPr algn="ctr">
              <a:buNone/>
            </a:pPr>
            <a:endParaRPr lang="en-GB" dirty="0" smtClean="0"/>
          </a:p>
          <a:p>
            <a:pPr algn="ctr">
              <a:buNone/>
            </a:pPr>
            <a:endParaRPr lang="en-GB" dirty="0" smtClean="0"/>
          </a:p>
          <a:p>
            <a:pPr algn="ctr">
              <a:buNone/>
            </a:pPr>
            <a:endParaRPr lang="en-GB" dirty="0" smtClean="0"/>
          </a:p>
          <a:p>
            <a:pPr algn="ctr">
              <a:buNone/>
            </a:pPr>
            <a:r>
              <a:rPr lang="en-GB" dirty="0" smtClean="0"/>
              <a:t>DO NOT EXCEED YOUR COSTS BUDGET</a:t>
            </a:r>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2035"/>
          </a:xfrm>
        </p:spPr>
        <p:txBody>
          <a:bodyPr>
            <a:normAutofit fontScale="90000"/>
          </a:bodyPr>
          <a:lstStyle/>
          <a:p>
            <a:endParaRPr lang="en-GB" dirty="0"/>
          </a:p>
        </p:txBody>
      </p:sp>
      <p:sp>
        <p:nvSpPr>
          <p:cNvPr id="3" name="Content Placeholder 2"/>
          <p:cNvSpPr>
            <a:spLocks noGrp="1"/>
          </p:cNvSpPr>
          <p:nvPr>
            <p:ph idx="1"/>
          </p:nvPr>
        </p:nvSpPr>
        <p:spPr>
          <a:xfrm>
            <a:off x="457200" y="836713"/>
            <a:ext cx="8229600" cy="5289451"/>
          </a:xfrm>
        </p:spPr>
        <p:txBody>
          <a:bodyPr/>
          <a:lstStyle/>
          <a:p>
            <a:pPr>
              <a:buNone/>
            </a:pPr>
            <a:r>
              <a:rPr lang="en-GB" i="1" dirty="0" smtClean="0"/>
              <a:t>6. PD3E 7.10 -‘The </a:t>
            </a:r>
            <a:r>
              <a:rPr lang="en-GB" i="1" dirty="0" smtClean="0"/>
              <a:t>making of a costs management order under rule 3.15 concerns the totals allowed for each phase of the budget.  It is not the role of the court in the cost management hearing to fix or approve the hourly rates claimed in the budget. The underlying detail in the budget for each phase used by the party to calculate the totals claimed is provided for reference purposes only to assist the court in fixing a budget</a:t>
            </a:r>
            <a:r>
              <a:rPr lang="en-GB" i="1" dirty="0" smtClean="0"/>
              <a:t>.’</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What is a clerk? </a:t>
            </a:r>
            <a:br>
              <a:rPr lang="en-GB" dirty="0" smtClean="0"/>
            </a:br>
            <a:r>
              <a:rPr lang="en-GB" dirty="0" smtClean="0"/>
              <a:t>and</a:t>
            </a:r>
            <a:r>
              <a:rPr lang="en-GB" dirty="0" smtClean="0"/>
              <a:t/>
            </a:r>
            <a:br>
              <a:rPr lang="en-GB" dirty="0" smtClean="0"/>
            </a:br>
            <a:r>
              <a:rPr lang="en-GB" dirty="0" smtClean="0"/>
              <a:t>what do we do?</a:t>
            </a:r>
            <a:endParaRPr lang="en-GB" dirty="0"/>
          </a:p>
        </p:txBody>
      </p:sp>
      <p:sp>
        <p:nvSpPr>
          <p:cNvPr id="3" name="Subtitle 2"/>
          <p:cNvSpPr>
            <a:spLocks noGrp="1"/>
          </p:cNvSpPr>
          <p:nvPr>
            <p:ph type="subTitle" idx="1"/>
          </p:nvPr>
        </p:nvSpPr>
        <p:spPr/>
        <p:txBody>
          <a:bodyPr/>
          <a:lstStyle/>
          <a:p>
            <a:endParaRPr lang="en-GB" dirty="0" smtClean="0"/>
          </a:p>
          <a:p>
            <a:r>
              <a:rPr lang="en-GB" dirty="0" smtClean="0"/>
              <a:t>Samantha Jones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Introduction </a:t>
            </a:r>
            <a:endParaRPr lang="en-GB" dirty="0"/>
          </a:p>
        </p:txBody>
      </p:sp>
      <p:sp>
        <p:nvSpPr>
          <p:cNvPr id="3" name="Content Placeholder 2"/>
          <p:cNvSpPr>
            <a:spLocks noGrp="1"/>
          </p:cNvSpPr>
          <p:nvPr>
            <p:ph idx="1"/>
          </p:nvPr>
        </p:nvSpPr>
        <p:spPr/>
        <p:txBody>
          <a:bodyPr>
            <a:normAutofit/>
          </a:bodyPr>
          <a:lstStyle/>
          <a:p>
            <a:r>
              <a:rPr lang="en-GB" dirty="0" smtClean="0"/>
              <a:t>Serjeants’ Inn Chambers </a:t>
            </a:r>
          </a:p>
          <a:p>
            <a:pPr marL="0" indent="0">
              <a:buNone/>
            </a:pPr>
            <a:endParaRPr lang="en-GB" dirty="0" smtClean="0"/>
          </a:p>
          <a:p>
            <a:r>
              <a:rPr lang="en-GB" dirty="0" smtClean="0"/>
              <a:t>Specialise in important, high </a:t>
            </a:r>
            <a:r>
              <a:rPr lang="en-GB" dirty="0"/>
              <a:t>p</a:t>
            </a:r>
            <a:r>
              <a:rPr lang="en-GB" dirty="0" smtClean="0"/>
              <a:t>rofile Medical, Police, Regulatory and Public Law Cases</a:t>
            </a:r>
          </a:p>
          <a:p>
            <a:pPr marL="0" indent="0">
              <a:buNone/>
            </a:pPr>
            <a:endParaRPr lang="en-GB" dirty="0" smtClean="0"/>
          </a:p>
          <a:p>
            <a:r>
              <a:rPr lang="en-GB" dirty="0" smtClean="0"/>
              <a:t>My background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clerk?</a:t>
            </a:r>
            <a:endParaRPr lang="en-GB" dirty="0"/>
          </a:p>
        </p:txBody>
      </p:sp>
      <p:sp>
        <p:nvSpPr>
          <p:cNvPr id="3" name="Content Placeholder 2"/>
          <p:cNvSpPr>
            <a:spLocks noGrp="1"/>
          </p:cNvSpPr>
          <p:nvPr>
            <p:ph idx="1"/>
          </p:nvPr>
        </p:nvSpPr>
        <p:spPr/>
        <p:txBody>
          <a:bodyPr>
            <a:normAutofit/>
          </a:bodyPr>
          <a:lstStyle/>
          <a:p>
            <a:r>
              <a:rPr lang="en-GB" dirty="0" smtClean="0"/>
              <a:t>Outside of the legal </a:t>
            </a:r>
            <a:r>
              <a:rPr lang="en-GB" dirty="0"/>
              <a:t>p</a:t>
            </a:r>
            <a:r>
              <a:rPr lang="en-GB" dirty="0" smtClean="0"/>
              <a:t>rofession clerks are relatively unknown</a:t>
            </a:r>
          </a:p>
          <a:p>
            <a:pPr marL="0" indent="0">
              <a:buNone/>
            </a:pPr>
            <a:endParaRPr lang="en-GB" dirty="0" smtClean="0"/>
          </a:p>
          <a:p>
            <a:r>
              <a:rPr lang="en-GB" dirty="0" smtClean="0"/>
              <a:t>What does a clerk do?</a:t>
            </a:r>
          </a:p>
          <a:p>
            <a:pPr marL="0" indent="0">
              <a:buNone/>
            </a:pPr>
            <a:endParaRPr lang="en-GB" dirty="0" smtClean="0"/>
          </a:p>
          <a:p>
            <a:r>
              <a:rPr lang="en-GB" dirty="0" smtClean="0"/>
              <a:t>Many different aspects to a clerks role</a:t>
            </a:r>
            <a:endParaRPr lang="en-GB" dirty="0"/>
          </a:p>
        </p:txBody>
      </p:sp>
    </p:spTree>
    <p:extLst>
      <p:ext uri="{BB962C8B-B14F-4D97-AF65-F5344CB8AC3E}">
        <p14:creationId xmlns="" xmlns:p14="http://schemas.microsoft.com/office/powerpoint/2010/main" val="680414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Clerk/solicitor Relationship</a:t>
            </a:r>
            <a:endParaRPr lang="en-GB" dirty="0"/>
          </a:p>
        </p:txBody>
      </p:sp>
      <p:sp>
        <p:nvSpPr>
          <p:cNvPr id="3" name="Content Placeholder 2"/>
          <p:cNvSpPr>
            <a:spLocks noGrp="1"/>
          </p:cNvSpPr>
          <p:nvPr>
            <p:ph idx="1"/>
          </p:nvPr>
        </p:nvSpPr>
        <p:spPr/>
        <p:txBody>
          <a:bodyPr>
            <a:normAutofit/>
          </a:bodyPr>
          <a:lstStyle/>
          <a:p>
            <a:r>
              <a:rPr lang="en-GB" dirty="0" smtClean="0"/>
              <a:t>Clerks are here to help you </a:t>
            </a:r>
          </a:p>
          <a:p>
            <a:endParaRPr lang="en-GB" dirty="0" smtClean="0"/>
          </a:p>
          <a:p>
            <a:r>
              <a:rPr lang="en-GB" dirty="0" smtClean="0"/>
              <a:t>Solicitors and </a:t>
            </a:r>
            <a:r>
              <a:rPr lang="en-GB" dirty="0"/>
              <a:t>c</a:t>
            </a:r>
            <a:r>
              <a:rPr lang="en-GB" dirty="0" smtClean="0"/>
              <a:t>lerks should work together </a:t>
            </a:r>
          </a:p>
          <a:p>
            <a:endParaRPr lang="en-GB" dirty="0" smtClean="0"/>
          </a:p>
          <a:p>
            <a:r>
              <a:rPr lang="en-GB" dirty="0" smtClean="0"/>
              <a:t>Clerks aim to provide the best service to you to enable you to provide the best service to your clients </a:t>
            </a:r>
          </a:p>
          <a:p>
            <a:endParaRPr lang="en-GB" dirty="0"/>
          </a:p>
        </p:txBody>
      </p:sp>
    </p:spTree>
    <p:extLst>
      <p:ext uri="{BB962C8B-B14F-4D97-AF65-F5344CB8AC3E}">
        <p14:creationId xmlns="" xmlns:p14="http://schemas.microsoft.com/office/powerpoint/2010/main" val="3259275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of cost estimates</a:t>
            </a:r>
            <a:endParaRPr lang="en-GB" dirty="0"/>
          </a:p>
        </p:txBody>
      </p:sp>
      <p:sp>
        <p:nvSpPr>
          <p:cNvPr id="3" name="Content Placeholder 2"/>
          <p:cNvSpPr>
            <a:spLocks noGrp="1"/>
          </p:cNvSpPr>
          <p:nvPr>
            <p:ph idx="1"/>
          </p:nvPr>
        </p:nvSpPr>
        <p:spPr/>
        <p:txBody>
          <a:bodyPr/>
          <a:lstStyle/>
          <a:p>
            <a:r>
              <a:rPr lang="en-GB" dirty="0" smtClean="0"/>
              <a:t>As much information and notice as possible is needed from solicitors </a:t>
            </a:r>
          </a:p>
          <a:p>
            <a:r>
              <a:rPr lang="en-GB" dirty="0" smtClean="0"/>
              <a:t>Barristers are likely not to be accessible to speak to </a:t>
            </a:r>
          </a:p>
          <a:p>
            <a:r>
              <a:rPr lang="en-GB" dirty="0" smtClean="0"/>
              <a:t>How estimates are calculated </a:t>
            </a:r>
            <a:endParaRPr lang="en-GB" dirty="0"/>
          </a:p>
        </p:txBody>
      </p:sp>
    </p:spTree>
    <p:extLst>
      <p:ext uri="{BB962C8B-B14F-4D97-AF65-F5344CB8AC3E}">
        <p14:creationId xmlns="" xmlns:p14="http://schemas.microsoft.com/office/powerpoint/2010/main" val="3936163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 Recoverability</a:t>
            </a:r>
            <a:endParaRPr lang="en-GB" dirty="0"/>
          </a:p>
        </p:txBody>
      </p:sp>
      <p:sp>
        <p:nvSpPr>
          <p:cNvPr id="3" name="Content Placeholder 2"/>
          <p:cNvSpPr>
            <a:spLocks noGrp="1"/>
          </p:cNvSpPr>
          <p:nvPr>
            <p:ph idx="1"/>
          </p:nvPr>
        </p:nvSpPr>
        <p:spPr/>
        <p:txBody>
          <a:bodyPr/>
          <a:lstStyle/>
          <a:p>
            <a:r>
              <a:rPr lang="en-GB" dirty="0" smtClean="0"/>
              <a:t>We appreciate not all counsel’s fees will be recoverable</a:t>
            </a:r>
          </a:p>
          <a:p>
            <a:r>
              <a:rPr lang="en-GB" dirty="0" smtClean="0"/>
              <a:t>Reductions can be agreed </a:t>
            </a:r>
          </a:p>
          <a:p>
            <a:r>
              <a:rPr lang="en-GB" dirty="0" smtClean="0"/>
              <a:t>Assistance can be provided with cost recoverability</a:t>
            </a:r>
            <a:endParaRPr lang="en-GB" dirty="0"/>
          </a:p>
        </p:txBody>
      </p:sp>
    </p:spTree>
    <p:extLst>
      <p:ext uri="{BB962C8B-B14F-4D97-AF65-F5344CB8AC3E}">
        <p14:creationId xmlns="" xmlns:p14="http://schemas.microsoft.com/office/powerpoint/2010/main" val="2612220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Clerks are here to help you and to make life easier all around. </a:t>
            </a:r>
          </a:p>
          <a:p>
            <a:pPr marL="0" indent="0">
              <a:buNone/>
            </a:pPr>
            <a:endParaRPr lang="en-GB" dirty="0" smtClean="0"/>
          </a:p>
          <a:p>
            <a:r>
              <a:rPr lang="en-GB" dirty="0" smtClean="0"/>
              <a:t>Any requests for further information are not made to be difficult but to assist as best we can</a:t>
            </a:r>
            <a:endParaRPr lang="en-GB" dirty="0"/>
          </a:p>
        </p:txBody>
      </p:sp>
    </p:spTree>
    <p:extLst>
      <p:ext uri="{BB962C8B-B14F-4D97-AF65-F5344CB8AC3E}">
        <p14:creationId xmlns="" xmlns:p14="http://schemas.microsoft.com/office/powerpoint/2010/main" val="4259902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0" dirty="0" smtClean="0"/>
              <a:t>Thank you</a:t>
            </a:r>
            <a:endParaRPr lang="en-GB" b="0" dirty="0"/>
          </a:p>
        </p:txBody>
      </p:sp>
      <p:sp>
        <p:nvSpPr>
          <p:cNvPr id="3" name="Content Placeholder 2"/>
          <p:cNvSpPr>
            <a:spLocks noGrp="1"/>
          </p:cNvSpPr>
          <p:nvPr>
            <p:ph idx="1"/>
          </p:nvPr>
        </p:nvSpPr>
        <p:spPr/>
        <p:txBody>
          <a:bodyPr>
            <a:normAutofit/>
          </a:bodyPr>
          <a:lstStyle/>
          <a:p>
            <a:pPr>
              <a:buNone/>
            </a:pPr>
            <a:r>
              <a:rPr lang="en-GB" dirty="0" smtClean="0"/>
              <a:t>Presented by...</a:t>
            </a:r>
          </a:p>
          <a:p>
            <a:pPr>
              <a:buNone/>
            </a:pPr>
            <a:r>
              <a:rPr lang="en-GB" dirty="0" smtClean="0"/>
              <a:t>Samantha Jones</a:t>
            </a:r>
          </a:p>
          <a:p>
            <a:pPr>
              <a:buNone/>
            </a:pPr>
            <a:r>
              <a:rPr lang="en-GB" dirty="0" smtClean="0"/>
              <a:t>Serjeants’ Inn Chambers</a:t>
            </a:r>
          </a:p>
          <a:p>
            <a:pPr>
              <a:buNone/>
            </a:pPr>
            <a:r>
              <a:rPr lang="en-GB" dirty="0" smtClean="0"/>
              <a:t>sjones@serjeantsinn.com</a:t>
            </a:r>
          </a:p>
          <a:p>
            <a:pPr lvl="0">
              <a:buNone/>
            </a:pPr>
            <a:r>
              <a:rPr lang="en-GB" dirty="0" smtClean="0">
                <a:solidFill>
                  <a:srgbClr val="FFFFFF"/>
                </a:solidFill>
              </a:rPr>
              <a:t>020 7427 5000</a:t>
            </a:r>
          </a:p>
          <a:p>
            <a:pPr>
              <a:buNone/>
            </a:pPr>
            <a:r>
              <a:rPr lang="en-GB" dirty="0" smtClean="0"/>
              <a:t>www.serjeantsinn.com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 your budget</a:t>
            </a:r>
            <a:endParaRPr lang="en-GB" dirty="0"/>
          </a:p>
        </p:txBody>
      </p:sp>
      <p:sp>
        <p:nvSpPr>
          <p:cNvPr id="3" name="Content Placeholder 2"/>
          <p:cNvSpPr>
            <a:spLocks noGrp="1"/>
          </p:cNvSpPr>
          <p:nvPr>
            <p:ph idx="1"/>
          </p:nvPr>
        </p:nvSpPr>
        <p:spPr/>
        <p:txBody>
          <a:bodyPr>
            <a:normAutofit lnSpcReduction="10000"/>
          </a:bodyPr>
          <a:lstStyle/>
          <a:p>
            <a:r>
              <a:rPr lang="en-GB" dirty="0" smtClean="0"/>
              <a:t>Don’t file it and forget about it</a:t>
            </a:r>
          </a:p>
          <a:p>
            <a:r>
              <a:rPr lang="en-GB" dirty="0" smtClean="0"/>
              <a:t>Keep an eye on the individual phases</a:t>
            </a:r>
          </a:p>
          <a:p>
            <a:r>
              <a:rPr lang="en-GB" dirty="0" smtClean="0"/>
              <a:t>CPR 3.18 – In any case where a costs management order has been made, when assessing costs on the standard basis, the court will –</a:t>
            </a:r>
          </a:p>
          <a:p>
            <a:pPr>
              <a:buNone/>
            </a:pPr>
            <a:r>
              <a:rPr lang="en-GB" dirty="0" smtClean="0"/>
              <a:t> </a:t>
            </a:r>
            <a:r>
              <a:rPr lang="en-GB" dirty="0" smtClean="0"/>
              <a:t>   (a) have regard to the receiving party’s last approved budget </a:t>
            </a:r>
            <a:r>
              <a:rPr lang="en-GB" i="1" dirty="0" smtClean="0"/>
              <a:t>for each phase of the proceedings</a:t>
            </a: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endParaRPr lang="en-GB" dirty="0" smtClean="0"/>
          </a:p>
          <a:p>
            <a:pPr algn="ctr">
              <a:buNone/>
            </a:pPr>
            <a:r>
              <a:rPr lang="en-GB" dirty="0" smtClean="0"/>
              <a:t>JACKSON AND CASE LAW</a:t>
            </a:r>
          </a:p>
          <a:p>
            <a:pPr algn="ctr">
              <a:buNone/>
            </a:pPr>
            <a:endParaRPr lang="en-GB" dirty="0" smtClean="0"/>
          </a:p>
          <a:p>
            <a:pPr algn="ctr">
              <a:buNone/>
            </a:pPr>
            <a:r>
              <a:rPr lang="en-GB" dirty="0" smtClean="0"/>
              <a:t>Matthew Harman</a:t>
            </a:r>
          </a:p>
          <a:p>
            <a:pPr algn="ctr">
              <a:buNone/>
            </a:pPr>
            <a:endParaRPr lang="en-GB" dirty="0" smtClean="0"/>
          </a:p>
        </p:txBody>
      </p:sp>
      <p:pic>
        <p:nvPicPr>
          <p:cNvPr id="5" name="Picture 2"/>
          <p:cNvPicPr>
            <a:picLocks noChangeAspect="1" noChangeArrowheads="1"/>
          </p:cNvPicPr>
          <p:nvPr/>
        </p:nvPicPr>
        <p:blipFill>
          <a:blip r:embed="rId2" cstate="print"/>
          <a:stretch>
            <a:fillRect/>
          </a:stretch>
        </p:blipFill>
        <p:spPr bwMode="auto">
          <a:xfrm>
            <a:off x="2195736" y="260648"/>
            <a:ext cx="4357717" cy="150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346049"/>
          </a:xfrm>
        </p:spPr>
        <p:txBody>
          <a:bodyPr>
            <a:normAutofit fontScale="90000"/>
          </a:bodyPr>
          <a:lstStyle/>
          <a:p>
            <a:endParaRPr lang="en-GB" dirty="0"/>
          </a:p>
        </p:txBody>
      </p:sp>
      <p:sp>
        <p:nvSpPr>
          <p:cNvPr id="3" name="Content Placeholder 2"/>
          <p:cNvSpPr>
            <a:spLocks noGrp="1"/>
          </p:cNvSpPr>
          <p:nvPr>
            <p:ph idx="1"/>
          </p:nvPr>
        </p:nvSpPr>
        <p:spPr>
          <a:xfrm>
            <a:off x="457200" y="1052737"/>
            <a:ext cx="8229600" cy="5073428"/>
          </a:xfrm>
        </p:spPr>
        <p:txBody>
          <a:bodyPr/>
          <a:lstStyle/>
          <a:p>
            <a:endParaRPr lang="en-GB" dirty="0" smtClean="0"/>
          </a:p>
          <a:p>
            <a:endParaRPr lang="en-GB" dirty="0" smtClean="0"/>
          </a:p>
          <a:p>
            <a:r>
              <a:rPr lang="en-GB" dirty="0" smtClean="0"/>
              <a:t>Jackson </a:t>
            </a:r>
            <a:r>
              <a:rPr lang="en-GB" dirty="0" smtClean="0"/>
              <a:t>LJ and fixed costs</a:t>
            </a:r>
          </a:p>
          <a:p>
            <a:pPr>
              <a:buNone/>
            </a:pPr>
            <a:endParaRPr lang="en-GB" dirty="0" smtClean="0"/>
          </a:p>
          <a:p>
            <a:r>
              <a:rPr lang="en-GB" dirty="0" smtClean="0"/>
              <a:t>Jackson and the new bill format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a:xfrm>
            <a:off x="457200" y="1268761"/>
            <a:ext cx="8229600" cy="4857403"/>
          </a:xfrm>
        </p:spPr>
        <p:txBody>
          <a:bodyPr/>
          <a:lstStyle/>
          <a:p>
            <a:endParaRPr lang="en-GB" dirty="0"/>
          </a:p>
        </p:txBody>
      </p:sp>
      <p:graphicFrame>
        <p:nvGraphicFramePr>
          <p:cNvPr id="1026" name="Object 2"/>
          <p:cNvGraphicFramePr>
            <a:graphicFrameLocks noChangeAspect="1"/>
          </p:cNvGraphicFramePr>
          <p:nvPr/>
        </p:nvGraphicFramePr>
        <p:xfrm>
          <a:off x="795350" y="1400177"/>
          <a:ext cx="7553325" cy="4057651"/>
        </p:xfrm>
        <a:graphic>
          <a:graphicData uri="http://schemas.openxmlformats.org/presentationml/2006/ole">
            <p:oleObj spid="_x0000_s1026" name="Worksheet" r:id="rId3" imgW="7553316" imgH="4057793" progId="Excel.Shee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Certificates</a:t>
            </a:r>
            <a:endParaRPr lang="en-GB" dirty="0"/>
          </a:p>
        </p:txBody>
      </p:sp>
      <p:sp>
        <p:nvSpPr>
          <p:cNvPr id="3" name="Content Placeholder 2"/>
          <p:cNvSpPr>
            <a:spLocks noGrp="1"/>
          </p:cNvSpPr>
          <p:nvPr>
            <p:ph idx="1"/>
          </p:nvPr>
        </p:nvSpPr>
        <p:spPr>
          <a:xfrm>
            <a:off x="179512" y="1340768"/>
            <a:ext cx="8712968" cy="5184576"/>
          </a:xfrm>
        </p:spPr>
        <p:txBody>
          <a:bodyPr>
            <a:normAutofit fontScale="25000" lnSpcReduction="20000"/>
          </a:bodyPr>
          <a:lstStyle/>
          <a:p>
            <a:endParaRPr lang="en-GB" dirty="0" smtClean="0">
              <a:solidFill>
                <a:srgbClr val="000000"/>
              </a:solidFill>
            </a:endParaRPr>
          </a:p>
          <a:p>
            <a:pPr>
              <a:buNone/>
            </a:pPr>
            <a:r>
              <a:rPr lang="en-GB" sz="4600" dirty="0" smtClean="0">
                <a:solidFill>
                  <a:srgbClr val="000000"/>
                </a:solidFill>
              </a:rPr>
              <a:t>I </a:t>
            </a:r>
            <a:r>
              <a:rPr lang="en-GB" sz="4600" dirty="0">
                <a:solidFill>
                  <a:srgbClr val="000000"/>
                </a:solidFill>
              </a:rPr>
              <a:t>certify that this bill is both accurate and complete and 	</a:t>
            </a:r>
            <a:endParaRPr lang="en-GB" sz="4600" dirty="0" smtClean="0">
              <a:solidFill>
                <a:srgbClr val="000000"/>
              </a:solidFill>
            </a:endParaRPr>
          </a:p>
          <a:p>
            <a:pPr>
              <a:buNone/>
            </a:pPr>
            <a:endParaRPr lang="en-GB" sz="4600" dirty="0">
              <a:solidFill>
                <a:srgbClr val="000000"/>
              </a:solidFill>
            </a:endParaRPr>
          </a:p>
          <a:p>
            <a:pPr>
              <a:buNone/>
            </a:pPr>
            <a:r>
              <a:rPr lang="en-GB" sz="4600" dirty="0" smtClean="0">
                <a:solidFill>
                  <a:srgbClr val="000000"/>
                </a:solidFill>
              </a:rPr>
              <a:t>in </a:t>
            </a:r>
            <a:r>
              <a:rPr lang="en-GB" sz="4600" dirty="0">
                <a:solidFill>
                  <a:srgbClr val="000000"/>
                </a:solidFill>
              </a:rPr>
              <a:t>respect of the bill the costs claimed herein do not exceed the costs which the receiving party is required to pay my firm.	</a:t>
            </a:r>
          </a:p>
          <a:p>
            <a:pPr>
              <a:buNone/>
            </a:pPr>
            <a:endParaRPr lang="en-GB" sz="4600" dirty="0" smtClean="0">
              <a:solidFill>
                <a:srgbClr val="000000"/>
              </a:solidFill>
            </a:endParaRPr>
          </a:p>
          <a:p>
            <a:pPr>
              <a:buNone/>
            </a:pPr>
            <a:r>
              <a:rPr lang="en-GB" sz="4600" b="1" dirty="0" smtClean="0">
                <a:solidFill>
                  <a:srgbClr val="000000"/>
                </a:solidFill>
              </a:rPr>
              <a:t>CERTIFICATE </a:t>
            </a:r>
            <a:r>
              <a:rPr lang="en-GB" sz="4600" b="1" dirty="0">
                <a:solidFill>
                  <a:srgbClr val="000000"/>
                </a:solidFill>
              </a:rPr>
              <a:t>AS TO INTEREST AND PAYMENTS	</a:t>
            </a:r>
          </a:p>
          <a:p>
            <a:pPr>
              <a:buNone/>
            </a:pPr>
            <a:endParaRPr lang="en-GB" sz="4600" b="1" dirty="0" smtClean="0">
              <a:solidFill>
                <a:srgbClr val="000000"/>
              </a:solidFill>
            </a:endParaRPr>
          </a:p>
          <a:p>
            <a:pPr>
              <a:buNone/>
            </a:pPr>
            <a:r>
              <a:rPr lang="en-GB" sz="4600" dirty="0" smtClean="0">
                <a:solidFill>
                  <a:srgbClr val="000000"/>
                </a:solidFill>
              </a:rPr>
              <a:t>I </a:t>
            </a:r>
            <a:r>
              <a:rPr lang="en-GB" sz="4600" dirty="0">
                <a:solidFill>
                  <a:srgbClr val="000000"/>
                </a:solidFill>
              </a:rPr>
              <a:t>certify that 	</a:t>
            </a:r>
          </a:p>
          <a:p>
            <a:pPr>
              <a:buNone/>
            </a:pPr>
            <a:endParaRPr lang="en-GB" sz="4600" dirty="0" smtClean="0">
              <a:solidFill>
                <a:srgbClr val="000000"/>
              </a:solidFill>
            </a:endParaRPr>
          </a:p>
          <a:p>
            <a:pPr>
              <a:buNone/>
            </a:pPr>
            <a:r>
              <a:rPr lang="en-GB" sz="4600" dirty="0" smtClean="0">
                <a:solidFill>
                  <a:srgbClr val="000000"/>
                </a:solidFill>
              </a:rPr>
              <a:t>No </a:t>
            </a:r>
            <a:r>
              <a:rPr lang="en-GB" sz="4600" dirty="0">
                <a:solidFill>
                  <a:srgbClr val="000000"/>
                </a:solidFill>
              </a:rPr>
              <a:t>rulings have been made in this case which affects my/the receiving party's entitlement to interest on costs.	</a:t>
            </a:r>
            <a:endParaRPr lang="en-GB" sz="4600" dirty="0" smtClean="0">
              <a:solidFill>
                <a:srgbClr val="000000"/>
              </a:solidFill>
            </a:endParaRPr>
          </a:p>
          <a:p>
            <a:pPr>
              <a:buNone/>
            </a:pPr>
            <a:endParaRPr lang="en-GB" sz="4600" dirty="0">
              <a:solidFill>
                <a:srgbClr val="000000"/>
              </a:solidFill>
            </a:endParaRPr>
          </a:p>
          <a:p>
            <a:pPr>
              <a:buNone/>
            </a:pPr>
            <a:r>
              <a:rPr lang="en-GB" sz="4600" dirty="0" smtClean="0">
                <a:solidFill>
                  <a:srgbClr val="000000"/>
                </a:solidFill>
              </a:rPr>
              <a:t>and</a:t>
            </a:r>
            <a:r>
              <a:rPr lang="en-GB" sz="4600" dirty="0">
                <a:solidFill>
                  <a:srgbClr val="000000"/>
                </a:solidFill>
              </a:rPr>
              <a:t>	</a:t>
            </a:r>
          </a:p>
          <a:p>
            <a:pPr>
              <a:buNone/>
            </a:pPr>
            <a:endParaRPr lang="en-GB" sz="4600" dirty="0" smtClean="0">
              <a:solidFill>
                <a:srgbClr val="000000"/>
              </a:solidFill>
            </a:endParaRPr>
          </a:p>
          <a:p>
            <a:pPr>
              <a:buNone/>
            </a:pPr>
            <a:r>
              <a:rPr lang="en-GB" sz="4600" b="1" dirty="0" smtClean="0">
                <a:solidFill>
                  <a:srgbClr val="000000"/>
                </a:solidFill>
              </a:rPr>
              <a:t>CERTIFICATE </a:t>
            </a:r>
            <a:r>
              <a:rPr lang="en-GB" sz="4600" b="1" dirty="0">
                <a:solidFill>
                  <a:srgbClr val="000000"/>
                </a:solidFill>
              </a:rPr>
              <a:t>IN RESPECT OF DISBURSEMENTS NOT EXCEEDING £500	</a:t>
            </a:r>
          </a:p>
          <a:p>
            <a:pPr>
              <a:buNone/>
            </a:pPr>
            <a:endParaRPr lang="en-GB" sz="4600" dirty="0" smtClean="0">
              <a:solidFill>
                <a:srgbClr val="000000"/>
              </a:solidFill>
            </a:endParaRPr>
          </a:p>
          <a:p>
            <a:pPr>
              <a:buNone/>
            </a:pPr>
            <a:r>
              <a:rPr lang="en-GB" sz="4600" dirty="0" smtClean="0">
                <a:solidFill>
                  <a:srgbClr val="000000"/>
                </a:solidFill>
              </a:rPr>
              <a:t>I </a:t>
            </a:r>
            <a:r>
              <a:rPr lang="en-GB" sz="4600" dirty="0">
                <a:solidFill>
                  <a:srgbClr val="000000"/>
                </a:solidFill>
              </a:rPr>
              <a:t>hereby certify that all disbursements listed in this bill which individually do not exceed £500 (other than those relating to counsel's fees) have </a:t>
            </a:r>
            <a:r>
              <a:rPr lang="en-GB" sz="4600" dirty="0" smtClean="0">
                <a:solidFill>
                  <a:srgbClr val="000000"/>
                </a:solidFill>
              </a:rPr>
              <a:t>been duly discharged</a:t>
            </a:r>
            <a:r>
              <a:rPr lang="en-GB" sz="4600" dirty="0">
                <a:solidFill>
                  <a:srgbClr val="000000"/>
                </a:solidFill>
              </a:rPr>
              <a:t>.	</a:t>
            </a:r>
            <a:endParaRPr lang="en-GB" sz="4600" dirty="0" smtClean="0">
              <a:solidFill>
                <a:srgbClr val="000000"/>
              </a:solidFill>
            </a:endParaRPr>
          </a:p>
          <a:p>
            <a:pPr>
              <a:buNone/>
            </a:pPr>
            <a:r>
              <a:rPr lang="en-GB" sz="4600" b="1" dirty="0" smtClean="0">
                <a:solidFill>
                  <a:srgbClr val="000000"/>
                </a:solidFill>
              </a:rPr>
              <a:t>CERTIFICATE </a:t>
            </a:r>
            <a:r>
              <a:rPr lang="en-GB" sz="4600" b="1" dirty="0">
                <a:solidFill>
                  <a:srgbClr val="000000"/>
                </a:solidFill>
              </a:rPr>
              <a:t>IN RESPECT OF VAT	</a:t>
            </a:r>
          </a:p>
          <a:p>
            <a:pPr>
              <a:buNone/>
            </a:pPr>
            <a:endParaRPr lang="en-GB" sz="4600" dirty="0" smtClean="0">
              <a:solidFill>
                <a:srgbClr val="000000"/>
              </a:solidFill>
            </a:endParaRPr>
          </a:p>
          <a:p>
            <a:pPr>
              <a:buNone/>
            </a:pPr>
            <a:r>
              <a:rPr lang="en-GB" sz="4600" dirty="0" smtClean="0">
                <a:solidFill>
                  <a:srgbClr val="000000"/>
                </a:solidFill>
              </a:rPr>
              <a:t>With </a:t>
            </a:r>
            <a:r>
              <a:rPr lang="en-GB" sz="4600" dirty="0">
                <a:solidFill>
                  <a:srgbClr val="000000"/>
                </a:solidFill>
              </a:rPr>
              <a:t>reference to the pending assessment of the [claimant’s/defendant’s] costs and disbursements herein which are payable by the [</a:t>
            </a:r>
            <a:r>
              <a:rPr lang="en-GB" sz="4600" dirty="0" smtClean="0">
                <a:solidFill>
                  <a:srgbClr val="000000"/>
                </a:solidFill>
              </a:rPr>
              <a:t>claimant/defendant] we </a:t>
            </a:r>
            <a:r>
              <a:rPr lang="en-GB" sz="4600" dirty="0">
                <a:solidFill>
                  <a:srgbClr val="000000"/>
                </a:solidFill>
              </a:rPr>
              <a:t>the undersigned [solicitors to] [auditors of] the [claimant/defendant] hereby certify that the [claimant/defendant] on the basis of its last completed VAT return [would/would not be entitled to recover would/be entitled to recover only percent of the] Value Added Tax on such costs and disbursements , as input tax pursuant to the Value Added Tax Act 1994.	</a:t>
            </a:r>
          </a:p>
          <a:p>
            <a:pPr>
              <a:buNone/>
            </a:pPr>
            <a:r>
              <a:rPr lang="en-GB" sz="4600" dirty="0">
                <a:solidFill>
                  <a:srgbClr val="000000"/>
                </a:solidFill>
              </a:rPr>
              <a:t>	</a:t>
            </a:r>
          </a:p>
          <a:p>
            <a:pPr>
              <a:buNone/>
            </a:pPr>
            <a:r>
              <a:rPr lang="en-GB" sz="4600" b="1" dirty="0">
                <a:solidFill>
                  <a:srgbClr val="000000"/>
                </a:solidFill>
              </a:rPr>
              <a:t>Signed………………………………………………………………………………..	</a:t>
            </a:r>
          </a:p>
          <a:p>
            <a:pPr>
              <a:buNone/>
            </a:pPr>
            <a:r>
              <a:rPr lang="en-GB" sz="4600" b="1" dirty="0">
                <a:solidFill>
                  <a:srgbClr val="000000"/>
                </a:solidFill>
              </a:rPr>
              <a:t>	</a:t>
            </a:r>
          </a:p>
          <a:p>
            <a:pPr>
              <a:buNone/>
            </a:pPr>
            <a:r>
              <a:rPr lang="en-GB" sz="4600" b="1" dirty="0">
                <a:solidFill>
                  <a:srgbClr val="000000"/>
                </a:solidFill>
              </a:rPr>
              <a:t>ABC Firm	</a:t>
            </a:r>
          </a:p>
          <a:p>
            <a:pPr>
              <a:buNone/>
            </a:pPr>
            <a:r>
              <a:rPr lang="en-GB" sz="4600" b="1" dirty="0">
                <a:solidFill>
                  <a:srgbClr val="000000"/>
                </a:solidFill>
              </a:rPr>
              <a:t>VAT NO:</a:t>
            </a:r>
            <a:r>
              <a:rPr lang="en-GB" b="1" dirty="0">
                <a:solidFill>
                  <a:srgbClr val="000000"/>
                </a:solidFill>
              </a:rPr>
              <a:t>	</a:t>
            </a:r>
          </a:p>
          <a:p>
            <a:pPr>
              <a:buNone/>
            </a:pP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Synopsis</a:t>
            </a:r>
            <a:endParaRPr lang="en-GB" dirty="0"/>
          </a:p>
        </p:txBody>
      </p:sp>
      <p:sp>
        <p:nvSpPr>
          <p:cNvPr id="3" name="Content Placeholder 2"/>
          <p:cNvSpPr>
            <a:spLocks noGrp="1"/>
          </p:cNvSpPr>
          <p:nvPr>
            <p:ph idx="1"/>
          </p:nvPr>
        </p:nvSpPr>
        <p:spPr>
          <a:xfrm>
            <a:off x="457200" y="1340768"/>
            <a:ext cx="8229600" cy="4785395"/>
          </a:xfrm>
        </p:spPr>
        <p:txBody>
          <a:bodyPr>
            <a:normAutofit fontScale="25000" lnSpcReduction="20000"/>
          </a:bodyPr>
          <a:lstStyle/>
          <a:p>
            <a:pPr>
              <a:buNone/>
            </a:pPr>
            <a:r>
              <a:rPr lang="en-GB" sz="4800" b="1" u="sng" dirty="0" smtClean="0">
                <a:solidFill>
                  <a:srgbClr val="000000"/>
                </a:solidFill>
              </a:rPr>
              <a:t>INSTRUCTIONS</a:t>
            </a:r>
            <a:endParaRPr lang="en-GB" sz="4800" b="1" u="sng" dirty="0">
              <a:solidFill>
                <a:srgbClr val="000000"/>
              </a:solidFill>
            </a:endParaRPr>
          </a:p>
          <a:p>
            <a:pPr>
              <a:buNone/>
            </a:pPr>
            <a:r>
              <a:rPr lang="en-GB" sz="4800" dirty="0">
                <a:solidFill>
                  <a:srgbClr val="000000"/>
                </a:solidFill>
              </a:rPr>
              <a:t>	</a:t>
            </a:r>
          </a:p>
          <a:p>
            <a:pPr>
              <a:buNone/>
            </a:pPr>
            <a:r>
              <a:rPr lang="en-GB" sz="4800" dirty="0">
                <a:solidFill>
                  <a:srgbClr val="000000"/>
                </a:solidFill>
              </a:rPr>
              <a:t>	</a:t>
            </a:r>
          </a:p>
          <a:p>
            <a:pPr>
              <a:buNone/>
            </a:pPr>
            <a:r>
              <a:rPr lang="en-GB" sz="4800" u="sng" dirty="0" smtClean="0">
                <a:solidFill>
                  <a:srgbClr val="000000"/>
                </a:solidFill>
              </a:rPr>
              <a:t>INTRODUCTION</a:t>
            </a:r>
            <a:endParaRPr lang="en-GB" sz="4800" u="sng" dirty="0">
              <a:solidFill>
                <a:srgbClr val="000000"/>
              </a:solidFill>
            </a:endParaRPr>
          </a:p>
          <a:p>
            <a:pPr>
              <a:buNone/>
            </a:pPr>
            <a:endParaRPr lang="en-GB" sz="4800" dirty="0">
              <a:solidFill>
                <a:srgbClr val="000000"/>
              </a:solidFill>
            </a:endParaRPr>
          </a:p>
          <a:p>
            <a:pPr>
              <a:buNone/>
            </a:pPr>
            <a:r>
              <a:rPr lang="en-GB" sz="4800" dirty="0">
                <a:solidFill>
                  <a:srgbClr val="000000"/>
                </a:solidFill>
              </a:rPr>
              <a:t>	</a:t>
            </a:r>
          </a:p>
          <a:p>
            <a:pPr>
              <a:buNone/>
            </a:pPr>
            <a:r>
              <a:rPr lang="en-GB" sz="4800" u="sng" dirty="0">
                <a:solidFill>
                  <a:srgbClr val="000000"/>
                </a:solidFill>
              </a:rPr>
              <a:t>The </a:t>
            </a:r>
            <a:r>
              <a:rPr lang="en-GB" sz="4800" u="sng" dirty="0" smtClean="0">
                <a:solidFill>
                  <a:srgbClr val="000000"/>
                </a:solidFill>
              </a:rPr>
              <a:t>Issues</a:t>
            </a:r>
            <a:endParaRPr lang="en-GB" sz="4800" u="sng" dirty="0">
              <a:solidFill>
                <a:srgbClr val="000000"/>
              </a:solidFill>
            </a:endParaRPr>
          </a:p>
          <a:p>
            <a:pPr>
              <a:buNone/>
            </a:pPr>
            <a:r>
              <a:rPr lang="en-GB" sz="4800" dirty="0">
                <a:solidFill>
                  <a:srgbClr val="000000"/>
                </a:solidFill>
              </a:rPr>
              <a:t>	</a:t>
            </a:r>
          </a:p>
          <a:p>
            <a:pPr>
              <a:buNone/>
            </a:pPr>
            <a:r>
              <a:rPr lang="en-GB" sz="4800" dirty="0">
                <a:solidFill>
                  <a:srgbClr val="000000"/>
                </a:solidFill>
              </a:rPr>
              <a:t>	</a:t>
            </a:r>
          </a:p>
          <a:p>
            <a:pPr>
              <a:buNone/>
            </a:pPr>
            <a:r>
              <a:rPr lang="en-GB" sz="4800" u="sng" dirty="0">
                <a:solidFill>
                  <a:srgbClr val="000000"/>
                </a:solidFill>
              </a:rPr>
              <a:t>THE </a:t>
            </a:r>
            <a:r>
              <a:rPr lang="en-GB" sz="4800" u="sng" dirty="0" smtClean="0">
                <a:solidFill>
                  <a:srgbClr val="000000"/>
                </a:solidFill>
              </a:rPr>
              <a:t>PROCEEDINGS</a:t>
            </a:r>
            <a:endParaRPr lang="en-GB" sz="4800" u="sng" dirty="0">
              <a:solidFill>
                <a:srgbClr val="000000"/>
              </a:solidFill>
            </a:endParaRPr>
          </a:p>
          <a:p>
            <a:pPr>
              <a:buNone/>
            </a:pPr>
            <a:endParaRPr lang="en-GB" sz="4800" u="sng" dirty="0">
              <a:solidFill>
                <a:srgbClr val="000000"/>
              </a:solidFill>
            </a:endParaRPr>
          </a:p>
          <a:p>
            <a:pPr>
              <a:buNone/>
            </a:pPr>
            <a:r>
              <a:rPr lang="en-GB" sz="4800" dirty="0">
                <a:solidFill>
                  <a:srgbClr val="000000"/>
                </a:solidFill>
              </a:rPr>
              <a:t>	</a:t>
            </a:r>
          </a:p>
          <a:p>
            <a:pPr>
              <a:buNone/>
            </a:pPr>
            <a:r>
              <a:rPr lang="en-GB" sz="4800" u="sng" dirty="0">
                <a:solidFill>
                  <a:srgbClr val="000000"/>
                </a:solidFill>
              </a:rPr>
              <a:t>CONDUCT OF THE </a:t>
            </a:r>
            <a:r>
              <a:rPr lang="en-GB" sz="4800" u="sng" dirty="0" smtClean="0">
                <a:solidFill>
                  <a:srgbClr val="000000"/>
                </a:solidFill>
              </a:rPr>
              <a:t>CLAIM/FUNDING</a:t>
            </a:r>
            <a:endParaRPr lang="en-GB" sz="4800" u="sng" dirty="0">
              <a:solidFill>
                <a:srgbClr val="000000"/>
              </a:solidFill>
            </a:endParaRPr>
          </a:p>
          <a:p>
            <a:endParaRPr lang="en-GB" sz="4800" dirty="0">
              <a:solidFill>
                <a:srgbClr val="000000"/>
              </a:solidFill>
            </a:endParaRPr>
          </a:p>
          <a:p>
            <a:pPr>
              <a:buNone/>
            </a:pPr>
            <a:r>
              <a:rPr lang="en-GB" sz="4800" dirty="0">
                <a:solidFill>
                  <a:srgbClr val="000000"/>
                </a:solidFill>
              </a:rPr>
              <a:t>The claim was conducted throughout by……………………………	</a:t>
            </a:r>
          </a:p>
          <a:p>
            <a:pPr>
              <a:buNone/>
            </a:pPr>
            <a:r>
              <a:rPr lang="en-GB" sz="4800" dirty="0">
                <a:solidFill>
                  <a:srgbClr val="000000"/>
                </a:solidFill>
              </a:rPr>
              <a:t>	</a:t>
            </a:r>
          </a:p>
          <a:p>
            <a:pPr>
              <a:buNone/>
            </a:pPr>
            <a:r>
              <a:rPr lang="en-GB" sz="4800" dirty="0">
                <a:solidFill>
                  <a:srgbClr val="000000"/>
                </a:solidFill>
              </a:rPr>
              <a:t>A full list of the legal team appears below. XYZ agreed to act on behalf of the Defendant on payment of disbursements </a:t>
            </a:r>
            <a:endParaRPr lang="en-GB" sz="4800" dirty="0" smtClean="0">
              <a:solidFill>
                <a:srgbClr val="000000"/>
              </a:solidFill>
            </a:endParaRPr>
          </a:p>
          <a:p>
            <a:pPr>
              <a:buNone/>
            </a:pPr>
            <a:r>
              <a:rPr lang="en-GB" sz="4800" dirty="0" smtClean="0">
                <a:solidFill>
                  <a:srgbClr val="000000"/>
                </a:solidFill>
              </a:rPr>
              <a:t>and </a:t>
            </a:r>
            <a:r>
              <a:rPr lang="en-GB" sz="4800" dirty="0">
                <a:solidFill>
                  <a:srgbClr val="000000"/>
                </a:solidFill>
              </a:rPr>
              <a:t>profit costs </a:t>
            </a:r>
            <a:r>
              <a:rPr lang="en-GB" sz="4800" dirty="0" smtClean="0">
                <a:solidFill>
                  <a:srgbClr val="000000"/>
                </a:solidFill>
              </a:rPr>
              <a:t>and </a:t>
            </a:r>
            <a:r>
              <a:rPr lang="en-GB" sz="4800" dirty="0">
                <a:solidFill>
                  <a:srgbClr val="000000"/>
                </a:solidFill>
              </a:rPr>
              <a:t>the hourly </a:t>
            </a:r>
            <a:r>
              <a:rPr lang="en-GB" sz="4800" dirty="0" smtClean="0">
                <a:solidFill>
                  <a:srgbClr val="000000"/>
                </a:solidFill>
              </a:rPr>
              <a:t>rates claimed </a:t>
            </a:r>
            <a:r>
              <a:rPr lang="en-GB" sz="4800" dirty="0">
                <a:solidFill>
                  <a:srgbClr val="000000"/>
                </a:solidFill>
              </a:rPr>
              <a:t>are set out below.  The rates do not exceed the Defendant’s </a:t>
            </a:r>
            <a:r>
              <a:rPr lang="en-GB" sz="4800" dirty="0" smtClean="0">
                <a:solidFill>
                  <a:srgbClr val="000000"/>
                </a:solidFill>
              </a:rPr>
              <a:t>solicitor/client </a:t>
            </a:r>
          </a:p>
          <a:p>
            <a:pPr>
              <a:buNone/>
            </a:pPr>
            <a:r>
              <a:rPr lang="en-GB" sz="4800" dirty="0" smtClean="0">
                <a:solidFill>
                  <a:srgbClr val="000000"/>
                </a:solidFill>
              </a:rPr>
              <a:t>liability </a:t>
            </a:r>
            <a:r>
              <a:rPr lang="en-GB" sz="4800" dirty="0">
                <a:solidFill>
                  <a:srgbClr val="000000"/>
                </a:solidFill>
              </a:rPr>
              <a:t>and are in accordance </a:t>
            </a:r>
            <a:r>
              <a:rPr lang="en-GB" sz="4800" dirty="0" smtClean="0">
                <a:solidFill>
                  <a:srgbClr val="000000"/>
                </a:solidFill>
              </a:rPr>
              <a:t>with </a:t>
            </a:r>
            <a:r>
              <a:rPr lang="en-GB" sz="4800" dirty="0">
                <a:solidFill>
                  <a:srgbClr val="000000"/>
                </a:solidFill>
              </a:rPr>
              <a:t>the approved budget. Routine letters/ emails out and routine telephone calls are </a:t>
            </a:r>
            <a:endParaRPr lang="en-GB" sz="4800" dirty="0" smtClean="0">
              <a:solidFill>
                <a:srgbClr val="000000"/>
              </a:solidFill>
            </a:endParaRPr>
          </a:p>
          <a:p>
            <a:pPr>
              <a:buNone/>
            </a:pPr>
            <a:r>
              <a:rPr lang="en-GB" sz="4800" dirty="0" smtClean="0">
                <a:solidFill>
                  <a:srgbClr val="000000"/>
                </a:solidFill>
              </a:rPr>
              <a:t>charged </a:t>
            </a:r>
            <a:r>
              <a:rPr lang="en-GB" sz="4800" dirty="0">
                <a:solidFill>
                  <a:srgbClr val="000000"/>
                </a:solidFill>
              </a:rPr>
              <a:t>at one-tenth of the stated hourly rates.	</a:t>
            </a:r>
          </a:p>
          <a:p>
            <a:pPr>
              <a:buNone/>
            </a:pPr>
            <a:r>
              <a:rPr lang="en-GB" sz="4800" dirty="0">
                <a:solidFill>
                  <a:srgbClr val="000000"/>
                </a:solidFill>
              </a:rPr>
              <a:t>	</a:t>
            </a:r>
          </a:p>
          <a:p>
            <a:pPr>
              <a:buNone/>
            </a:pPr>
            <a:r>
              <a:rPr lang="en-GB" sz="4800" u="sng" dirty="0">
                <a:solidFill>
                  <a:srgbClr val="000000"/>
                </a:solidFill>
              </a:rPr>
              <a:t>STRUCTURE OF THE </a:t>
            </a:r>
            <a:r>
              <a:rPr lang="en-GB" sz="4800" u="sng" dirty="0" smtClean="0">
                <a:solidFill>
                  <a:srgbClr val="000000"/>
                </a:solidFill>
              </a:rPr>
              <a:t>BILL</a:t>
            </a:r>
            <a:endParaRPr lang="en-GB" sz="4800" u="sng" dirty="0">
              <a:solidFill>
                <a:srgbClr val="000000"/>
              </a:solidFill>
            </a:endParaRPr>
          </a:p>
          <a:p>
            <a:endParaRPr lang="en-GB" dirty="0">
              <a:solidFill>
                <a:srgbClr val="000000"/>
              </a:solidFill>
            </a:endParaRPr>
          </a:p>
          <a:p>
            <a:pPr>
              <a:buNone/>
            </a:pPr>
            <a:r>
              <a:rPr lang="en-GB" dirty="0">
                <a:solidFill>
                  <a:srgbClr val="000000"/>
                </a:solidFill>
              </a:rPr>
              <a:t>	</a:t>
            </a:r>
          </a:p>
          <a:p>
            <a:pPr>
              <a:buNone/>
            </a:pPr>
            <a:r>
              <a:rPr lang="en-GB" dirty="0">
                <a:solidFill>
                  <a:srgbClr val="000000"/>
                </a:solidFill>
              </a:rPr>
              <a:t>	</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 chronology</a:t>
            </a:r>
            <a:endParaRPr lang="en-GB" dirty="0"/>
          </a:p>
        </p:txBody>
      </p:sp>
      <p:graphicFrame>
        <p:nvGraphicFramePr>
          <p:cNvPr id="6" name="Content Placeholder 5"/>
          <p:cNvGraphicFramePr>
            <a:graphicFrameLocks noGrp="1"/>
          </p:cNvGraphicFramePr>
          <p:nvPr>
            <p:ph idx="1"/>
          </p:nvPr>
        </p:nvGraphicFramePr>
        <p:xfrm>
          <a:off x="457200" y="1341439"/>
          <a:ext cx="8229600" cy="4953000"/>
        </p:xfrm>
        <a:graphic>
          <a:graphicData uri="http://schemas.openxmlformats.org/drawingml/2006/table">
            <a:tbl>
              <a:tblPr firstRow="1" bandRow="1">
                <a:tableStyleId>{5C22544A-7EE6-4342-B048-85BDC9FD1C3A}</a:tableStyleId>
              </a:tblPr>
              <a:tblGrid>
                <a:gridCol w="946448"/>
                <a:gridCol w="7283152"/>
              </a:tblGrid>
              <a:tr h="381000">
                <a:tc>
                  <a:txBody>
                    <a:bodyPr/>
                    <a:lstStyle/>
                    <a:p>
                      <a:pPr algn="ctr"/>
                      <a:r>
                        <a:rPr lang="en-GB" sz="1900" dirty="0" smtClean="0"/>
                        <a:t>Date</a:t>
                      </a:r>
                      <a:endParaRPr lang="en-GB" sz="1900" dirty="0"/>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900" dirty="0" smtClean="0"/>
                        <a:t>Details</a:t>
                      </a:r>
                      <a:endParaRPr lang="en-GB" sz="1900" dirty="0"/>
                    </a:p>
                  </a:txBody>
                  <a:tcPr>
                    <a:lnB w="12700" cap="flat" cmpd="sng" algn="ctr">
                      <a:solidFill>
                        <a:schemeClr val="tx1"/>
                      </a:solidFill>
                      <a:prstDash val="solid"/>
                      <a:round/>
                      <a:headEnd type="none" w="med" len="med"/>
                      <a:tailEnd type="none" w="med" len="med"/>
                    </a:lnB>
                    <a:solidFill>
                      <a:schemeClr val="bg1">
                        <a:lumMod val="65000"/>
                      </a:schemeClr>
                    </a:solid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(This</a:t>
                      </a:r>
                      <a:r>
                        <a:rPr lang="en-GB" sz="1600" baseline="0" dirty="0" smtClean="0"/>
                        <a:t> section would contain the chronological procedural steps during the litigation)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Legal team, hourly rates and other information</a:t>
            </a:r>
            <a:endParaRPr lang="en-GB" dirty="0"/>
          </a:p>
        </p:txBody>
      </p:sp>
      <p:graphicFrame>
        <p:nvGraphicFramePr>
          <p:cNvPr id="6" name="Content Placeholder 5"/>
          <p:cNvGraphicFramePr>
            <a:graphicFrameLocks noGrp="1"/>
          </p:cNvGraphicFramePr>
          <p:nvPr>
            <p:ph idx="1"/>
          </p:nvPr>
        </p:nvGraphicFramePr>
        <p:xfrm>
          <a:off x="395580" y="1628804"/>
          <a:ext cx="8325079" cy="4498287"/>
        </p:xfrm>
        <a:graphic>
          <a:graphicData uri="http://schemas.openxmlformats.org/drawingml/2006/table">
            <a:tbl>
              <a:tblPr firstRow="1" bandRow="1">
                <a:tableStyleId>{5C22544A-7EE6-4342-B048-85BDC9FD1C3A}</a:tableStyleId>
              </a:tblPr>
              <a:tblGrid>
                <a:gridCol w="1080120"/>
                <a:gridCol w="936104"/>
                <a:gridCol w="1728192"/>
                <a:gridCol w="1012772"/>
                <a:gridCol w="1291484"/>
                <a:gridCol w="1087110"/>
                <a:gridCol w="1189297"/>
              </a:tblGrid>
              <a:tr h="822960">
                <a:tc>
                  <a:txBody>
                    <a:bodyPr/>
                    <a:lstStyle/>
                    <a:p>
                      <a:pPr algn="ctr"/>
                      <a:r>
                        <a:rPr lang="en-GB" sz="1600" dirty="0" smtClean="0">
                          <a:solidFill>
                            <a:schemeClr val="tx1"/>
                          </a:solidFill>
                        </a:rPr>
                        <a:t>LTM</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LTM Name</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LTM Status</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LTM Grade</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Further Relevant Information</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LTM Rate</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LTM Rate Effective From</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r>
              <a:tr h="344023">
                <a:tc>
                  <a:txBody>
                    <a:bodyPr/>
                    <a:lstStyle/>
                    <a:p>
                      <a:r>
                        <a:rPr lang="en-GB" sz="1600" dirty="0" smtClean="0"/>
                        <a:t>LC1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Partner (Grade 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LM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Partner/Barrister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79120">
                <a:tc>
                  <a:txBody>
                    <a:bodyPr/>
                    <a:lstStyle/>
                    <a:p>
                      <a:r>
                        <a:rPr lang="en-GB" sz="1600" dirty="0" smtClean="0"/>
                        <a:t>CL</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Senior Costs Lawyer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GC1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Solicitor (Grade B)</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B</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BG1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Solicitor (Grade 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GC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Solicitor (Grade</a:t>
                      </a:r>
                      <a:r>
                        <a:rPr lang="en-GB" sz="1600" baseline="0" dirty="0" smtClean="0"/>
                        <a:t> 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MA1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Solicitor (Grade</a:t>
                      </a:r>
                      <a:r>
                        <a:rPr lang="en-GB" sz="1600" baseline="0" dirty="0" smtClean="0"/>
                        <a:t> 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MA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Trainee Solicitor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D</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GM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Leading</a:t>
                      </a:r>
                      <a:r>
                        <a:rPr lang="en-GB" sz="1600" baseline="0" dirty="0" smtClean="0"/>
                        <a:t> Counsel</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LC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r>
                        <a:rPr lang="en-GB" sz="1600" dirty="0" smtClean="0"/>
                        <a:t>AH</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Junior</a:t>
                      </a:r>
                      <a:r>
                        <a:rPr lang="en-GB" sz="1600" baseline="0" dirty="0" smtClean="0"/>
                        <a:t> Counsel</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600" dirty="0" smtClean="0"/>
                        <a:t>JC</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Funding &amp; Parts Table</a:t>
            </a:r>
            <a:endParaRPr lang="en-GB" dirty="0"/>
          </a:p>
        </p:txBody>
      </p:sp>
      <p:graphicFrame>
        <p:nvGraphicFramePr>
          <p:cNvPr id="6" name="Content Placeholder 5"/>
          <p:cNvGraphicFramePr>
            <a:graphicFrameLocks noGrp="1"/>
          </p:cNvGraphicFramePr>
          <p:nvPr>
            <p:ph idx="1"/>
          </p:nvPr>
        </p:nvGraphicFramePr>
        <p:xfrm>
          <a:off x="395580" y="1628801"/>
          <a:ext cx="8325079" cy="2543075"/>
        </p:xfrm>
        <a:graphic>
          <a:graphicData uri="http://schemas.openxmlformats.org/drawingml/2006/table">
            <a:tbl>
              <a:tblPr firstRow="1" bandRow="1">
                <a:tableStyleId>{5C22544A-7EE6-4342-B048-85BDC9FD1C3A}</a:tableStyleId>
              </a:tblPr>
              <a:tblGrid>
                <a:gridCol w="864096"/>
                <a:gridCol w="1800200"/>
                <a:gridCol w="648072"/>
                <a:gridCol w="1008112"/>
                <a:gridCol w="1512168"/>
                <a:gridCol w="1440160"/>
                <a:gridCol w="1052271"/>
              </a:tblGrid>
              <a:tr h="822960">
                <a:tc>
                  <a:txBody>
                    <a:bodyPr/>
                    <a:lstStyle/>
                    <a:p>
                      <a:pPr algn="ctr"/>
                      <a:r>
                        <a:rPr lang="en-GB" sz="1600" dirty="0" smtClean="0">
                          <a:solidFill>
                            <a:schemeClr val="tx1"/>
                          </a:solidFill>
                        </a:rPr>
                        <a:t>Part_ID</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Description</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Vat %</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Column1</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Indemnity Principle Limit</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Recoverable</a:t>
                      </a:r>
                      <a:r>
                        <a:rPr lang="en-GB" sz="1600" baseline="0" dirty="0" smtClean="0">
                          <a:solidFill>
                            <a:schemeClr val="tx1"/>
                          </a:solidFill>
                        </a:rPr>
                        <a:t> % of incurred profit costs</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GB" sz="1600" dirty="0" smtClean="0">
                          <a:solidFill>
                            <a:schemeClr val="tx1"/>
                          </a:solidFill>
                        </a:rPr>
                        <a:t>Profit Costs as Claimed</a:t>
                      </a:r>
                      <a:endParaRPr lang="en-GB"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65000"/>
                      </a:schemeClr>
                    </a:solidFill>
                  </a:tcPr>
                </a:tc>
              </a:tr>
              <a:tr h="344023">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4023">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endParaRPr lang="en-GB" dirty="0"/>
          </a:p>
        </p:txBody>
      </p:sp>
      <p:sp>
        <p:nvSpPr>
          <p:cNvPr id="2" name="Title 1"/>
          <p:cNvSpPr>
            <a:spLocks noGrp="1"/>
          </p:cNvSpPr>
          <p:nvPr>
            <p:ph type="title"/>
          </p:nvPr>
        </p:nvSpPr>
        <p:spPr/>
        <p:txBody>
          <a:bodyPr>
            <a:normAutofit/>
          </a:bodyPr>
          <a:lstStyle/>
          <a:p>
            <a:r>
              <a:rPr lang="en-GB" sz="3800" dirty="0" smtClean="0"/>
              <a:t>Main Summary – By Precedent H Phase</a:t>
            </a:r>
            <a:endParaRPr lang="en-GB" sz="3800" dirty="0"/>
          </a:p>
        </p:txBody>
      </p:sp>
      <p:graphicFrame>
        <p:nvGraphicFramePr>
          <p:cNvPr id="14338" name="Object 2"/>
          <p:cNvGraphicFramePr>
            <a:graphicFrameLocks noChangeAspect="1"/>
          </p:cNvGraphicFramePr>
          <p:nvPr/>
        </p:nvGraphicFramePr>
        <p:xfrm>
          <a:off x="611560" y="1340792"/>
          <a:ext cx="8064896" cy="5044615"/>
        </p:xfrm>
        <a:graphic>
          <a:graphicData uri="http://schemas.openxmlformats.org/presentationml/2006/ole">
            <p:oleObj spid="_x0000_s2050" name="Worksheet" r:id="rId3" imgW="9391646" imgH="7153180" progId="Excel.Sheet.12">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endParaRPr lang="en-GB" dirty="0"/>
          </a:p>
        </p:txBody>
      </p:sp>
      <p:sp>
        <p:nvSpPr>
          <p:cNvPr id="2" name="Title 1"/>
          <p:cNvSpPr>
            <a:spLocks noGrp="1"/>
          </p:cNvSpPr>
          <p:nvPr>
            <p:ph type="title"/>
          </p:nvPr>
        </p:nvSpPr>
        <p:spPr/>
        <p:txBody>
          <a:bodyPr>
            <a:normAutofit/>
          </a:bodyPr>
          <a:lstStyle/>
          <a:p>
            <a:r>
              <a:rPr lang="en-GB" sz="3800" dirty="0" smtClean="0"/>
              <a:t>Main Summary – By Precedent H Phase</a:t>
            </a:r>
            <a:endParaRPr lang="en-GB" sz="3800" dirty="0"/>
          </a:p>
        </p:txBody>
      </p:sp>
      <p:graphicFrame>
        <p:nvGraphicFramePr>
          <p:cNvPr id="15365" name="Object 5"/>
          <p:cNvGraphicFramePr>
            <a:graphicFrameLocks noChangeAspect="1"/>
          </p:cNvGraphicFramePr>
          <p:nvPr/>
        </p:nvGraphicFramePr>
        <p:xfrm>
          <a:off x="755582" y="1196760"/>
          <a:ext cx="4714875" cy="5015831"/>
        </p:xfrm>
        <a:graphic>
          <a:graphicData uri="http://schemas.openxmlformats.org/presentationml/2006/ole">
            <p:oleObj spid="_x0000_s3074" name="Worksheet" r:id="rId3" imgW="4714995" imgH="4991195" progId="Excel.Shee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if I’ve already exceeded my budget?</a:t>
            </a:r>
            <a:endParaRPr lang="en-GB" dirty="0"/>
          </a:p>
        </p:txBody>
      </p:sp>
      <p:pic>
        <p:nvPicPr>
          <p:cNvPr id="5" name="Content Placeholder 4" descr="panic-button.jpg"/>
          <p:cNvPicPr>
            <a:picLocks noGrp="1" noChangeAspect="1"/>
          </p:cNvPicPr>
          <p:nvPr>
            <p:ph idx="1"/>
          </p:nvPr>
        </p:nvPicPr>
        <p:blipFill>
          <a:blip r:embed="rId2" cstate="print"/>
          <a:stretch>
            <a:fillRect/>
          </a:stretch>
        </p:blipFill>
        <p:spPr>
          <a:xfrm>
            <a:off x="1554704" y="1600201"/>
            <a:ext cx="6034617" cy="4525963"/>
          </a:xfrm>
        </p:spPr>
      </p:pic>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Receiving party’s last approved/agreed budget or last submitted budget if none has been approved or agreed</a:t>
            </a:r>
            <a:endParaRPr lang="en-GB" sz="2800" dirty="0"/>
          </a:p>
        </p:txBody>
      </p:sp>
      <p:sp>
        <p:nvSpPr>
          <p:cNvPr id="5" name="Content Placeholder 4"/>
          <p:cNvSpPr>
            <a:spLocks noGrp="1"/>
          </p:cNvSpPr>
          <p:nvPr>
            <p:ph idx="1"/>
          </p:nvPr>
        </p:nvSpPr>
        <p:spPr/>
        <p:txBody>
          <a:bodyPr/>
          <a:lstStyle/>
          <a:p>
            <a:pPr>
              <a:buNone/>
            </a:pPr>
            <a:endParaRPr lang="en-GB" dirty="0"/>
          </a:p>
        </p:txBody>
      </p:sp>
      <p:graphicFrame>
        <p:nvGraphicFramePr>
          <p:cNvPr id="16387" name="Object 3"/>
          <p:cNvGraphicFramePr>
            <a:graphicFrameLocks noChangeAspect="1"/>
          </p:cNvGraphicFramePr>
          <p:nvPr/>
        </p:nvGraphicFramePr>
        <p:xfrm>
          <a:off x="611560" y="1736725"/>
          <a:ext cx="8064896" cy="3924523"/>
        </p:xfrm>
        <a:graphic>
          <a:graphicData uri="http://schemas.openxmlformats.org/presentationml/2006/ole">
            <p:oleObj spid="_x0000_s4098" name="Worksheet" r:id="rId3" imgW="11191854" imgH="6200775" progId="Excel.Sheet.1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Summary of costs as claimed vs amounts in last approved/agreed/submitted budget</a:t>
            </a:r>
            <a:endParaRPr lang="en-GB" sz="2800" dirty="0"/>
          </a:p>
        </p:txBody>
      </p:sp>
      <p:sp>
        <p:nvSpPr>
          <p:cNvPr id="11" name="Content Placeholder 10"/>
          <p:cNvSpPr>
            <a:spLocks noGrp="1"/>
          </p:cNvSpPr>
          <p:nvPr>
            <p:ph idx="1"/>
          </p:nvPr>
        </p:nvSpPr>
        <p:spPr/>
        <p:txBody>
          <a:bodyPr/>
          <a:lstStyle/>
          <a:p>
            <a:pPr>
              <a:buNone/>
            </a:pPr>
            <a:endParaRPr lang="en-GB" dirty="0"/>
          </a:p>
        </p:txBody>
      </p:sp>
      <p:graphicFrame>
        <p:nvGraphicFramePr>
          <p:cNvPr id="17413" name="Object 5"/>
          <p:cNvGraphicFramePr>
            <a:graphicFrameLocks noChangeAspect="1"/>
          </p:cNvGraphicFramePr>
          <p:nvPr/>
        </p:nvGraphicFramePr>
        <p:xfrm>
          <a:off x="683568" y="1628800"/>
          <a:ext cx="7872536" cy="3429000"/>
        </p:xfrm>
        <a:graphic>
          <a:graphicData uri="http://schemas.openxmlformats.org/presentationml/2006/ole">
            <p:oleObj spid="_x0000_s5122" name="Worksheet" r:id="rId3" imgW="11039333" imgH="6200775" progId="Excel.Sheet.12">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Summary – Detailed Costs</a:t>
            </a:r>
            <a:endParaRPr lang="en-GB" sz="3800" dirty="0"/>
          </a:p>
        </p:txBody>
      </p:sp>
      <p:sp>
        <p:nvSpPr>
          <p:cNvPr id="7" name="Content Placeholder 6"/>
          <p:cNvSpPr>
            <a:spLocks noGrp="1"/>
          </p:cNvSpPr>
          <p:nvPr>
            <p:ph idx="1"/>
          </p:nvPr>
        </p:nvSpPr>
        <p:spPr/>
        <p:txBody>
          <a:bodyPr/>
          <a:lstStyle/>
          <a:p>
            <a:pPr>
              <a:buNone/>
            </a:pPr>
            <a:endParaRPr lang="en-GB" dirty="0"/>
          </a:p>
        </p:txBody>
      </p:sp>
      <p:graphicFrame>
        <p:nvGraphicFramePr>
          <p:cNvPr id="23557" name="Object 5"/>
          <p:cNvGraphicFramePr>
            <a:graphicFrameLocks noChangeAspect="1"/>
          </p:cNvGraphicFramePr>
          <p:nvPr/>
        </p:nvGraphicFramePr>
        <p:xfrm>
          <a:off x="539552" y="1628800"/>
          <a:ext cx="8064896" cy="3888432"/>
        </p:xfrm>
        <a:graphic>
          <a:graphicData uri="http://schemas.openxmlformats.org/presentationml/2006/ole">
            <p:oleObj spid="_x0000_s6146" name="Worksheet" r:id="rId3" imgW="14249433" imgH="7153180" progId="Excel.Sheet.12">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Table of Costs as Summarily Assessed</a:t>
            </a:r>
            <a:endParaRPr lang="en-GB" sz="3800" dirty="0"/>
          </a:p>
        </p:txBody>
      </p:sp>
      <p:sp>
        <p:nvSpPr>
          <p:cNvPr id="5" name="Content Placeholder 4"/>
          <p:cNvSpPr>
            <a:spLocks noGrp="1"/>
          </p:cNvSpPr>
          <p:nvPr>
            <p:ph idx="1"/>
          </p:nvPr>
        </p:nvSpPr>
        <p:spPr/>
        <p:txBody>
          <a:bodyPr/>
          <a:lstStyle/>
          <a:p>
            <a:pPr>
              <a:buNone/>
            </a:pPr>
            <a:endParaRPr lang="en-GB" dirty="0"/>
          </a:p>
        </p:txBody>
      </p:sp>
      <p:graphicFrame>
        <p:nvGraphicFramePr>
          <p:cNvPr id="24579" name="Object 3"/>
          <p:cNvGraphicFramePr>
            <a:graphicFrameLocks noChangeAspect="1"/>
          </p:cNvGraphicFramePr>
          <p:nvPr/>
        </p:nvGraphicFramePr>
        <p:xfrm>
          <a:off x="539552" y="1628829"/>
          <a:ext cx="7791450" cy="1200151"/>
        </p:xfrm>
        <a:graphic>
          <a:graphicData uri="http://schemas.openxmlformats.org/presentationml/2006/ole">
            <p:oleObj spid="_x0000_s7170" name="Worksheet" r:id="rId3" imgW="7791461" imgH="1200150" progId="Excel.Shee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Detailed Bill – (Print Version)</a:t>
            </a:r>
            <a:endParaRPr lang="en-GB" sz="3800" dirty="0"/>
          </a:p>
        </p:txBody>
      </p:sp>
      <p:sp>
        <p:nvSpPr>
          <p:cNvPr id="5" name="Content Placeholder 4"/>
          <p:cNvSpPr>
            <a:spLocks noGrp="1"/>
          </p:cNvSpPr>
          <p:nvPr>
            <p:ph idx="1"/>
          </p:nvPr>
        </p:nvSpPr>
        <p:spPr/>
        <p:txBody>
          <a:bodyPr/>
          <a:lstStyle/>
          <a:p>
            <a:pPr>
              <a:buNone/>
            </a:pPr>
            <a:endParaRPr lang="en-GB" dirty="0"/>
          </a:p>
        </p:txBody>
      </p:sp>
      <p:graphicFrame>
        <p:nvGraphicFramePr>
          <p:cNvPr id="25604" name="Object 4"/>
          <p:cNvGraphicFramePr>
            <a:graphicFrameLocks noChangeAspect="1"/>
          </p:cNvGraphicFramePr>
          <p:nvPr/>
        </p:nvGraphicFramePr>
        <p:xfrm>
          <a:off x="539552" y="1628800"/>
          <a:ext cx="8136904" cy="3744416"/>
        </p:xfrm>
        <a:graphic>
          <a:graphicData uri="http://schemas.openxmlformats.org/presentationml/2006/ole">
            <p:oleObj spid="_x0000_s8194" name="Worksheet" r:id="rId3" imgW="18669116" imgH="6438805" progId="Excel.Sheet.12">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Law update</a:t>
            </a:r>
            <a:endParaRPr lang="en-GB" dirty="0"/>
          </a:p>
        </p:txBody>
      </p:sp>
      <p:sp>
        <p:nvSpPr>
          <p:cNvPr id="3" name="Content Placeholder 2"/>
          <p:cNvSpPr>
            <a:spLocks noGrp="1"/>
          </p:cNvSpPr>
          <p:nvPr>
            <p:ph idx="1"/>
          </p:nvPr>
        </p:nvSpPr>
        <p:spPr/>
        <p:txBody>
          <a:bodyPr/>
          <a:lstStyle/>
          <a:p>
            <a:pPr marL="0" algn="ctr">
              <a:buNone/>
            </a:pPr>
            <a:r>
              <a:rPr lang="en-GB" dirty="0" smtClean="0"/>
              <a:t>Budget case</a:t>
            </a:r>
          </a:p>
          <a:p>
            <a:pPr marL="0">
              <a:buNone/>
            </a:pPr>
            <a:endParaRPr lang="en-GB" dirty="0" smtClean="0"/>
          </a:p>
          <a:p>
            <a:pPr marL="0">
              <a:buNone/>
            </a:pPr>
            <a:r>
              <a:rPr lang="en-GB" i="1" dirty="0" smtClean="0"/>
              <a:t>SARPD Oil International Ltd –v- Addax Energy SA &amp; Anor (2016) EWCA Civ 120</a:t>
            </a:r>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Law update</a:t>
            </a:r>
            <a:endParaRPr lang="en-GB" dirty="0"/>
          </a:p>
        </p:txBody>
      </p:sp>
      <p:sp>
        <p:nvSpPr>
          <p:cNvPr id="3" name="Content Placeholder 2"/>
          <p:cNvSpPr>
            <a:spLocks noGrp="1"/>
          </p:cNvSpPr>
          <p:nvPr>
            <p:ph idx="1"/>
          </p:nvPr>
        </p:nvSpPr>
        <p:spPr/>
        <p:txBody>
          <a:bodyPr>
            <a:normAutofit lnSpcReduction="10000"/>
          </a:bodyPr>
          <a:lstStyle/>
          <a:p>
            <a:pPr marL="0" algn="ctr">
              <a:buNone/>
            </a:pPr>
            <a:r>
              <a:rPr lang="en-GB" sz="2400" b="1" dirty="0" smtClean="0"/>
              <a:t>Changing from LAA funding to CFAs – March 2013</a:t>
            </a:r>
          </a:p>
          <a:p>
            <a:pPr marL="0">
              <a:buNone/>
            </a:pPr>
            <a:endParaRPr lang="en-GB" sz="2400" dirty="0" smtClean="0"/>
          </a:p>
          <a:p>
            <a:pPr marL="0">
              <a:buNone/>
            </a:pPr>
            <a:r>
              <a:rPr lang="en-GB" sz="2400" i="1" dirty="0" smtClean="0"/>
              <a:t>Hyde v Milton Keynes Hospital NHS Foundation Trust (2015) EWHC B17 (costs)</a:t>
            </a:r>
          </a:p>
          <a:p>
            <a:pPr marL="0">
              <a:buNone/>
            </a:pPr>
            <a:endParaRPr lang="en-GB" sz="2400" i="1" dirty="0" smtClean="0"/>
          </a:p>
          <a:p>
            <a:pPr marL="0">
              <a:buNone/>
            </a:pPr>
            <a:r>
              <a:rPr lang="en-GB" sz="2400" i="1" dirty="0" smtClean="0"/>
              <a:t>Surrey v Barnet &amp; Chase Farm Hospital NHS Trust (2015) EWHC B16 (costs)</a:t>
            </a:r>
          </a:p>
          <a:p>
            <a:pPr marL="0">
              <a:buNone/>
            </a:pPr>
            <a:endParaRPr lang="en-GB" sz="2400" i="1" dirty="0" smtClean="0"/>
          </a:p>
          <a:p>
            <a:pPr marL="0">
              <a:buNone/>
            </a:pPr>
            <a:r>
              <a:rPr lang="en-GB" sz="2400" i="1" dirty="0" smtClean="0"/>
              <a:t>AH v Lewisham NHS Trust (2016) EWHC B3 (costs)</a:t>
            </a:r>
          </a:p>
          <a:p>
            <a:pPr marL="0">
              <a:buNone/>
            </a:pPr>
            <a:endParaRPr lang="en-GB" sz="2400" i="1" dirty="0" smtClean="0"/>
          </a:p>
          <a:p>
            <a:pPr marL="0">
              <a:buNone/>
            </a:pPr>
            <a:r>
              <a:rPr lang="en-GB" sz="2400" i="1" dirty="0" smtClean="0"/>
              <a:t>Ramos v Oxford University NHS Trust (2016) EWHC B4 (costs)</a:t>
            </a:r>
          </a:p>
          <a:p>
            <a:pPr marL="0">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Law update</a:t>
            </a:r>
            <a:endParaRPr lang="en-GB" dirty="0"/>
          </a:p>
        </p:txBody>
      </p:sp>
      <p:sp>
        <p:nvSpPr>
          <p:cNvPr id="3" name="Content Placeholder 2"/>
          <p:cNvSpPr>
            <a:spLocks noGrp="1"/>
          </p:cNvSpPr>
          <p:nvPr>
            <p:ph idx="1"/>
          </p:nvPr>
        </p:nvSpPr>
        <p:spPr/>
        <p:txBody>
          <a:bodyPr>
            <a:normAutofit/>
          </a:bodyPr>
          <a:lstStyle/>
          <a:p>
            <a:pPr marL="0" algn="ctr">
              <a:buNone/>
            </a:pPr>
            <a:r>
              <a:rPr lang="en-GB" sz="2400" b="1" dirty="0" smtClean="0"/>
              <a:t>Assignment of CFAs</a:t>
            </a:r>
          </a:p>
          <a:p>
            <a:pPr marL="0">
              <a:buNone/>
            </a:pPr>
            <a:endParaRPr lang="en-GB" sz="2400" dirty="0" smtClean="0"/>
          </a:p>
          <a:p>
            <a:pPr marL="0">
              <a:buNone/>
            </a:pPr>
            <a:r>
              <a:rPr lang="en-GB" sz="2400" i="1" dirty="0" smtClean="0"/>
              <a:t>Jones v Spire Healthcare – Liverpool County Court – DJ Jenkinson</a:t>
            </a:r>
          </a:p>
          <a:p>
            <a:pPr marL="0">
              <a:buNone/>
            </a:pPr>
            <a:endParaRPr lang="en-GB" sz="2400" i="1" dirty="0" smtClean="0"/>
          </a:p>
          <a:p>
            <a:pPr marL="0">
              <a:buNone/>
            </a:pPr>
            <a:r>
              <a:rPr lang="en-GB" sz="2400" i="1" dirty="0" smtClean="0"/>
              <a:t>Budana v Leeds Teaching Hospitals NHS Trust – DJ Besford</a:t>
            </a:r>
          </a:p>
          <a:p>
            <a:pPr marL="0">
              <a:buNone/>
            </a:pPr>
            <a:endParaRPr lang="en-GB" sz="2400" i="1" dirty="0" smtClean="0"/>
          </a:p>
          <a:p>
            <a:pPr marL="0">
              <a:buNone/>
            </a:pPr>
            <a:r>
              <a:rPr lang="en-GB" sz="2400" i="1" dirty="0" smtClean="0"/>
              <a:t>Webb –V- LB Bromley – 18/02/16</a:t>
            </a:r>
          </a:p>
          <a:p>
            <a:pPr marL="0">
              <a:buNone/>
            </a:pPr>
            <a:endParaRPr lang="en-GB" sz="24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Law update</a:t>
            </a:r>
            <a:endParaRPr lang="en-GB" dirty="0"/>
          </a:p>
        </p:txBody>
      </p:sp>
      <p:sp>
        <p:nvSpPr>
          <p:cNvPr id="3" name="Content Placeholder 2"/>
          <p:cNvSpPr>
            <a:spLocks noGrp="1"/>
          </p:cNvSpPr>
          <p:nvPr>
            <p:ph idx="1"/>
          </p:nvPr>
        </p:nvSpPr>
        <p:spPr/>
        <p:txBody>
          <a:bodyPr>
            <a:normAutofit/>
          </a:bodyPr>
          <a:lstStyle/>
          <a:p>
            <a:pPr marL="0" algn="ctr">
              <a:buNone/>
            </a:pPr>
            <a:r>
              <a:rPr lang="en-GB" sz="2400" b="1" dirty="0" smtClean="0"/>
              <a:t>Part 36 in costs</a:t>
            </a:r>
          </a:p>
          <a:p>
            <a:pPr marL="0">
              <a:buNone/>
            </a:pPr>
            <a:endParaRPr lang="en-GB" sz="2400" dirty="0" smtClean="0"/>
          </a:p>
          <a:p>
            <a:pPr marL="0">
              <a:buNone/>
            </a:pPr>
            <a:r>
              <a:rPr lang="en-GB" sz="2400" i="1" dirty="0" smtClean="0"/>
              <a:t>Cashman v Mid Essex Hospital services NHS Trust – (2015) EWHC 1312 (QB)</a:t>
            </a:r>
          </a:p>
          <a:p>
            <a:pPr marL="0">
              <a:buNone/>
            </a:pPr>
            <a:endParaRPr lang="en-GB" sz="2400" i="1" dirty="0" smtClean="0"/>
          </a:p>
          <a:p>
            <a:pPr marL="0">
              <a:buNone/>
            </a:pPr>
            <a:r>
              <a:rPr lang="en-GB" sz="2400" i="1" dirty="0" smtClean="0"/>
              <a:t>Reid v Buckinghamshire Healthcare NH Trust (2015) EWHC B21</a:t>
            </a:r>
          </a:p>
          <a:p>
            <a:pPr marL="0">
              <a:buNone/>
            </a:pPr>
            <a:endParaRPr lang="en-GB" sz="2400" i="1" dirty="0" smtClean="0"/>
          </a:p>
          <a:p>
            <a:pPr marL="0">
              <a:buNone/>
            </a:pPr>
            <a:endParaRPr lang="en-GB" sz="24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Law update</a:t>
            </a:r>
            <a:endParaRPr lang="en-GB" dirty="0"/>
          </a:p>
        </p:txBody>
      </p:sp>
      <p:sp>
        <p:nvSpPr>
          <p:cNvPr id="3" name="Content Placeholder 2"/>
          <p:cNvSpPr>
            <a:spLocks noGrp="1"/>
          </p:cNvSpPr>
          <p:nvPr>
            <p:ph idx="1"/>
          </p:nvPr>
        </p:nvSpPr>
        <p:spPr/>
        <p:txBody>
          <a:bodyPr>
            <a:normAutofit/>
          </a:bodyPr>
          <a:lstStyle/>
          <a:p>
            <a:pPr marL="0" algn="ctr">
              <a:buNone/>
            </a:pPr>
            <a:r>
              <a:rPr lang="en-GB" sz="2400" b="1" dirty="0" smtClean="0"/>
              <a:t>Others</a:t>
            </a:r>
          </a:p>
          <a:p>
            <a:pPr marL="0">
              <a:buNone/>
            </a:pPr>
            <a:endParaRPr lang="en-GB" sz="2400" dirty="0" smtClean="0"/>
          </a:p>
          <a:p>
            <a:pPr marL="0">
              <a:buNone/>
            </a:pPr>
            <a:r>
              <a:rPr lang="en-GB" sz="2400" i="1" dirty="0" smtClean="0"/>
              <a:t>Engeham v (1) London &amp; Quadrant Housing Ltd (2) Academy of Plumbing Ltd – CA 01/12/15</a:t>
            </a:r>
          </a:p>
          <a:p>
            <a:pPr marL="0">
              <a:buNone/>
            </a:pPr>
            <a:endParaRPr lang="en-GB" sz="2400" i="1" dirty="0" smtClean="0"/>
          </a:p>
          <a:p>
            <a:pPr marL="0">
              <a:buNone/>
            </a:pPr>
            <a:r>
              <a:rPr lang="en-GB" sz="2400" i="1" dirty="0" smtClean="0"/>
              <a:t>Dunhill v (1) W Brook &amp; Co (2) Crossley QBD 01/02/16</a:t>
            </a:r>
          </a:p>
          <a:p>
            <a:pPr marL="0">
              <a:buNone/>
            </a:pPr>
            <a:endParaRPr lang="en-GB" sz="2400" i="1" dirty="0" smtClean="0"/>
          </a:p>
          <a:p>
            <a:pPr marL="0">
              <a:buNone/>
            </a:pPr>
            <a:r>
              <a:rPr lang="en-GB" sz="2400" i="1" dirty="0" smtClean="0"/>
              <a:t>Gentry v (1) Miller (2) UK Insurance Ltd – 2016 EWCA Civ 141</a:t>
            </a:r>
          </a:p>
          <a:p>
            <a:pPr marL="0">
              <a:buNone/>
            </a:pPr>
            <a:endParaRPr lang="en-GB" sz="2400" i="1" dirty="0" smtClean="0"/>
          </a:p>
          <a:p>
            <a:pPr marL="0">
              <a:buNone/>
            </a:pPr>
            <a:endParaRPr lang="en-GB" sz="24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8019"/>
          </a:xfrm>
        </p:spPr>
        <p:txBody>
          <a:bodyPr>
            <a:normAutofit fontScale="90000"/>
          </a:bodyPr>
          <a:lstStyle/>
          <a:p>
            <a:endParaRPr lang="en-GB" dirty="0"/>
          </a:p>
        </p:txBody>
      </p:sp>
      <p:sp>
        <p:nvSpPr>
          <p:cNvPr id="3" name="Content Placeholder 2"/>
          <p:cNvSpPr>
            <a:spLocks noGrp="1"/>
          </p:cNvSpPr>
          <p:nvPr>
            <p:ph idx="1"/>
          </p:nvPr>
        </p:nvSpPr>
        <p:spPr>
          <a:xfrm>
            <a:off x="457200" y="764705"/>
            <a:ext cx="8229600" cy="5361459"/>
          </a:xfrm>
        </p:spPr>
        <p:txBody>
          <a:bodyPr>
            <a:normAutofit/>
          </a:bodyPr>
          <a:lstStyle/>
          <a:p>
            <a:r>
              <a:rPr lang="en-GB" dirty="0" smtClean="0"/>
              <a:t>The court cannot approve costs incurred before the date of any budget (PD3E 7.4)</a:t>
            </a:r>
          </a:p>
          <a:p>
            <a:r>
              <a:rPr lang="en-GB" dirty="0" smtClean="0"/>
              <a:t>Seek to amend your budget as soon as it becomes apparent that it is insufficient</a:t>
            </a:r>
          </a:p>
          <a:p>
            <a:r>
              <a:rPr lang="en-GB" dirty="0" smtClean="0"/>
              <a:t>Court will only amend if a significant development in the litigation warrants such revisions (PD3E 7.6)</a:t>
            </a:r>
          </a:p>
          <a:p>
            <a:r>
              <a:rPr lang="en-GB" dirty="0" smtClean="0"/>
              <a:t>Elvanite Full Circle Ltd v AMEC Earth &amp; Environmental (UK) Ltd [2013] EWHC 1643 (TCC)</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pic>
        <p:nvPicPr>
          <p:cNvPr id="4" name="Content Placeholder 3" descr="Harmanscosts-Logo-Green.jpg"/>
          <p:cNvPicPr>
            <a:picLocks noGrp="1" noChangeAspect="1"/>
          </p:cNvPicPr>
          <p:nvPr>
            <p:ph idx="1"/>
          </p:nvPr>
        </p:nvPicPr>
        <p:blipFill>
          <a:blip r:embed="rId2" cstate="print"/>
          <a:stretch>
            <a:fillRect/>
          </a:stretch>
        </p:blipFill>
        <p:spPr>
          <a:xfrm>
            <a:off x="457200" y="2540131"/>
            <a:ext cx="8229600" cy="2646153"/>
          </a:xfrm>
        </p:spPr>
      </p:pic>
      <p:sp>
        <p:nvSpPr>
          <p:cNvPr id="5" name="Footer Placeholder 4"/>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Significant developments</a:t>
            </a:r>
            <a:endParaRPr lang="en-GB" dirty="0"/>
          </a:p>
        </p:txBody>
      </p:sp>
      <p:sp>
        <p:nvSpPr>
          <p:cNvPr id="3" name="Content Placeholder 2"/>
          <p:cNvSpPr>
            <a:spLocks noGrp="1"/>
          </p:cNvSpPr>
          <p:nvPr>
            <p:ph idx="1"/>
          </p:nvPr>
        </p:nvSpPr>
        <p:spPr/>
        <p:txBody>
          <a:bodyPr>
            <a:normAutofit/>
          </a:bodyPr>
          <a:lstStyle/>
          <a:p>
            <a:pPr>
              <a:lnSpc>
                <a:spcPct val="160000"/>
              </a:lnSpc>
            </a:pPr>
            <a:r>
              <a:rPr lang="en-GB" dirty="0" smtClean="0"/>
              <a:t>New expert</a:t>
            </a:r>
          </a:p>
          <a:p>
            <a:pPr>
              <a:lnSpc>
                <a:spcPct val="160000"/>
              </a:lnSpc>
            </a:pPr>
            <a:r>
              <a:rPr lang="en-GB" dirty="0" smtClean="0"/>
              <a:t>New witness</a:t>
            </a:r>
          </a:p>
          <a:p>
            <a:pPr>
              <a:lnSpc>
                <a:spcPct val="160000"/>
              </a:lnSpc>
            </a:pPr>
            <a:r>
              <a:rPr lang="en-GB" dirty="0" smtClean="0"/>
              <a:t>Client loses capacity</a:t>
            </a:r>
          </a:p>
          <a:p>
            <a:pPr>
              <a:lnSpc>
                <a:spcPct val="160000"/>
              </a:lnSpc>
            </a:pPr>
            <a:r>
              <a:rPr lang="en-GB" dirty="0" smtClean="0"/>
              <a:t>Defendant resiles from admission</a:t>
            </a:r>
          </a:p>
          <a:p>
            <a:pPr>
              <a:lnSpc>
                <a:spcPct val="160000"/>
              </a:lnSpc>
            </a:pPr>
            <a:r>
              <a:rPr lang="en-GB" dirty="0" smtClean="0"/>
              <a:t>Further CMC</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2035"/>
          </a:xfrm>
        </p:spPr>
        <p:txBody>
          <a:bodyPr>
            <a:normAutofit fontScale="90000"/>
          </a:bodyPr>
          <a:lstStyle/>
          <a:p>
            <a:endParaRPr lang="en-GB" dirty="0"/>
          </a:p>
        </p:txBody>
      </p:sp>
      <p:sp>
        <p:nvSpPr>
          <p:cNvPr id="3" name="Content Placeholder 2"/>
          <p:cNvSpPr>
            <a:spLocks noGrp="1"/>
          </p:cNvSpPr>
          <p:nvPr>
            <p:ph idx="1"/>
          </p:nvPr>
        </p:nvSpPr>
        <p:spPr>
          <a:xfrm>
            <a:off x="457200" y="620689"/>
            <a:ext cx="8229600" cy="5505475"/>
          </a:xfrm>
        </p:spPr>
        <p:txBody>
          <a:bodyPr>
            <a:normAutofit fontScale="92500" lnSpcReduction="10000"/>
          </a:bodyPr>
          <a:lstStyle/>
          <a:p>
            <a:r>
              <a:rPr lang="en-GB" dirty="0" smtClean="0"/>
              <a:t>Look at your original assumptions carefully</a:t>
            </a:r>
          </a:p>
          <a:p>
            <a:pPr>
              <a:buNone/>
            </a:pPr>
            <a:endParaRPr lang="en-GB" dirty="0" smtClean="0"/>
          </a:p>
          <a:p>
            <a:r>
              <a:rPr lang="en-GB" dirty="0" smtClean="0"/>
              <a:t>Is there a good enough reason to depart from your original budget?</a:t>
            </a:r>
          </a:p>
          <a:p>
            <a:pPr>
              <a:buNone/>
            </a:pPr>
            <a:endParaRPr lang="en-GB" dirty="0" smtClean="0"/>
          </a:p>
          <a:p>
            <a:r>
              <a:rPr lang="en-GB" dirty="0" smtClean="0"/>
              <a:t>The Board of Trustees of National Museums &amp; Galleries on Merseyside v AEW Architects &amp; Designers Ltd &amp; Others [2013] EWHC 3025 (TCC) – Akenhead J ruled that while he could not approve the budget retrospectively, there was good enough reason for the assessing officer to depart from the last approved budget</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I do now?</a:t>
            </a:r>
            <a:endParaRPr lang="en-GB" dirty="0"/>
          </a:p>
        </p:txBody>
      </p:sp>
      <p:sp>
        <p:nvSpPr>
          <p:cNvPr id="3" name="Content Placeholder 2"/>
          <p:cNvSpPr>
            <a:spLocks noGrp="1"/>
          </p:cNvSpPr>
          <p:nvPr>
            <p:ph idx="1"/>
          </p:nvPr>
        </p:nvSpPr>
        <p:spPr/>
        <p:txBody>
          <a:bodyPr/>
          <a:lstStyle/>
          <a:p>
            <a:r>
              <a:rPr lang="en-GB" dirty="0" smtClean="0"/>
              <a:t>Start the process as soon as possible</a:t>
            </a:r>
          </a:p>
          <a:p>
            <a:endParaRPr lang="en-GB" dirty="0" smtClean="0"/>
          </a:p>
          <a:p>
            <a:r>
              <a:rPr lang="en-GB" dirty="0" smtClean="0"/>
              <a:t>Prepare an amended budget which accounts for the changes</a:t>
            </a:r>
          </a:p>
          <a:p>
            <a:endParaRPr lang="en-GB" dirty="0" smtClean="0"/>
          </a:p>
          <a:p>
            <a:r>
              <a:rPr lang="en-GB" dirty="0" smtClean="0"/>
              <a:t>Consider the impact the change might have on your other phases</a:t>
            </a:r>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4043"/>
          </a:xfrm>
        </p:spPr>
        <p:txBody>
          <a:bodyPr>
            <a:normAutofit fontScale="90000"/>
          </a:bodyPr>
          <a:lstStyle/>
          <a:p>
            <a:endParaRPr lang="en-GB" dirty="0"/>
          </a:p>
        </p:txBody>
      </p:sp>
      <p:sp>
        <p:nvSpPr>
          <p:cNvPr id="3" name="Content Placeholder 2"/>
          <p:cNvSpPr>
            <a:spLocks noGrp="1"/>
          </p:cNvSpPr>
          <p:nvPr>
            <p:ph idx="1"/>
          </p:nvPr>
        </p:nvSpPr>
        <p:spPr>
          <a:xfrm>
            <a:off x="457200" y="764705"/>
            <a:ext cx="8229600" cy="5361459"/>
          </a:xfrm>
        </p:spPr>
        <p:txBody>
          <a:bodyPr/>
          <a:lstStyle/>
          <a:p>
            <a:r>
              <a:rPr lang="en-GB" dirty="0" smtClean="0"/>
              <a:t>Speak with your Opponent</a:t>
            </a:r>
          </a:p>
          <a:p>
            <a:endParaRPr lang="en-GB" dirty="0" smtClean="0"/>
          </a:p>
          <a:p>
            <a:r>
              <a:rPr lang="en-GB" dirty="0" smtClean="0"/>
              <a:t>Will their budget need changing?</a:t>
            </a:r>
          </a:p>
          <a:p>
            <a:endParaRPr lang="en-GB" dirty="0" smtClean="0"/>
          </a:p>
          <a:p>
            <a:r>
              <a:rPr lang="en-GB" dirty="0" smtClean="0"/>
              <a:t>Request that they agree to the variations</a:t>
            </a:r>
          </a:p>
          <a:p>
            <a:endParaRPr lang="en-GB" dirty="0" smtClean="0"/>
          </a:p>
          <a:p>
            <a:r>
              <a:rPr lang="en-GB" dirty="0" smtClean="0"/>
              <a:t>If they do... Don’t forget to lodge your budget at court!</a:t>
            </a:r>
          </a:p>
          <a:p>
            <a:endParaRPr lang="en-GB" dirty="0"/>
          </a:p>
        </p:txBody>
      </p:sp>
      <p:sp>
        <p:nvSpPr>
          <p:cNvPr id="4" name="Footer Placeholder 3"/>
          <p:cNvSpPr>
            <a:spLocks noGrp="1"/>
          </p:cNvSpPr>
          <p:nvPr>
            <p:ph type="ftr" sz="quarter" idx="11"/>
          </p:nvPr>
        </p:nvSpPr>
        <p:spPr/>
        <p:txBody>
          <a:bodyPr/>
          <a:lstStyle/>
          <a:p>
            <a:r>
              <a:rPr lang="en-GB" dirty="0" smtClean="0"/>
              <a:t>www.Harmanscosts.com</a:t>
            </a: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1408</Words>
  <Application>Microsoft Office PowerPoint</Application>
  <PresentationFormat>On-screen Show (4:3)</PresentationFormat>
  <Paragraphs>289</Paragraphs>
  <Slides>50</Slides>
  <Notes>0</Notes>
  <HiddenSlides>0</HiddenSlides>
  <MMClips>0</MMClips>
  <ScaleCrop>false</ScaleCrop>
  <HeadingPairs>
    <vt:vector size="6" baseType="variant">
      <vt:variant>
        <vt:lpstr>Theme</vt:lpstr>
      </vt:variant>
      <vt:variant>
        <vt:i4>27</vt:i4>
      </vt:variant>
      <vt:variant>
        <vt:lpstr>Embedded OLE Servers</vt:lpstr>
      </vt:variant>
      <vt:variant>
        <vt:i4>1</vt:i4>
      </vt:variant>
      <vt:variant>
        <vt:lpstr>Slide Titles</vt:lpstr>
      </vt:variant>
      <vt:variant>
        <vt:i4>50</vt:i4>
      </vt:variant>
    </vt:vector>
  </HeadingPairs>
  <TitlesOfParts>
    <vt:vector size="7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Worksheet</vt:lpstr>
      <vt:lpstr>Slide 1</vt:lpstr>
      <vt:lpstr>Slide 2</vt:lpstr>
      <vt:lpstr>Monitor your budget</vt:lpstr>
      <vt:lpstr>What if I’ve already exceeded my budget?</vt:lpstr>
      <vt:lpstr>Slide 5</vt:lpstr>
      <vt:lpstr>Significant developments</vt:lpstr>
      <vt:lpstr>Slide 7</vt:lpstr>
      <vt:lpstr>What do I do now?</vt:lpstr>
      <vt:lpstr>Slide 9</vt:lpstr>
      <vt:lpstr>What if they refuse?</vt:lpstr>
      <vt:lpstr>Slide 11</vt:lpstr>
      <vt:lpstr>What if permission is refused or my application isn’t heard?</vt:lpstr>
      <vt:lpstr>Preparing your bill</vt:lpstr>
      <vt:lpstr>Slide 14</vt:lpstr>
      <vt:lpstr>Slide 15</vt:lpstr>
      <vt:lpstr>Slide 16</vt:lpstr>
      <vt:lpstr>Slide 17</vt:lpstr>
      <vt:lpstr>Slide 18</vt:lpstr>
      <vt:lpstr>Slide 19</vt:lpstr>
      <vt:lpstr>Slide 20</vt:lpstr>
      <vt:lpstr>Slide 21</vt:lpstr>
      <vt:lpstr>What is a clerk?  and what do we do?</vt:lpstr>
      <vt:lpstr>Introduction </vt:lpstr>
      <vt:lpstr>What is a clerk?</vt:lpstr>
      <vt:lpstr>Clerk/solicitor Relationship</vt:lpstr>
      <vt:lpstr>Calculation of cost estimates</vt:lpstr>
      <vt:lpstr>Fee Recoverability</vt:lpstr>
      <vt:lpstr>Conclusion</vt:lpstr>
      <vt:lpstr>Thank you</vt:lpstr>
      <vt:lpstr> </vt:lpstr>
      <vt:lpstr>Slide 31</vt:lpstr>
      <vt:lpstr>Slide 32</vt:lpstr>
      <vt:lpstr>Certificates</vt:lpstr>
      <vt:lpstr>Synopsis</vt:lpstr>
      <vt:lpstr>Master chronology</vt:lpstr>
      <vt:lpstr>Legal team, hourly rates and other information</vt:lpstr>
      <vt:lpstr>Funding &amp; Parts Table</vt:lpstr>
      <vt:lpstr>Main Summary – By Precedent H Phase</vt:lpstr>
      <vt:lpstr>Main Summary – By Precedent H Phase</vt:lpstr>
      <vt:lpstr>Receiving party’s last approved/agreed budget or last submitted budget if none has been approved or agreed</vt:lpstr>
      <vt:lpstr>Summary of costs as claimed vs amounts in last approved/agreed/submitted budget</vt:lpstr>
      <vt:lpstr>Summary – Detailed Costs</vt:lpstr>
      <vt:lpstr>Table of Costs as Summarily Assessed</vt:lpstr>
      <vt:lpstr>Detailed Bill – (Print Version)</vt:lpstr>
      <vt:lpstr>Case Law update</vt:lpstr>
      <vt:lpstr>Case Law update</vt:lpstr>
      <vt:lpstr>Case Law update</vt:lpstr>
      <vt:lpstr>Case Law update</vt:lpstr>
      <vt:lpstr>Case Law update</vt:lpstr>
      <vt:lpstr>Thank you</vt:lpstr>
    </vt:vector>
  </TitlesOfParts>
  <Company>Matthew Harman &amp; Partners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gary.knight</dc:creator>
  <cp:lastModifiedBy>sara.gould</cp:lastModifiedBy>
  <cp:revision>42</cp:revision>
  <dcterms:created xsi:type="dcterms:W3CDTF">2015-07-07T08:45:28Z</dcterms:created>
  <dcterms:modified xsi:type="dcterms:W3CDTF">2016-05-04T09:58:04Z</dcterms:modified>
</cp:coreProperties>
</file>